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6" r:id="rId2"/>
    <p:sldMasterId id="2147483682" r:id="rId3"/>
    <p:sldMasterId id="2147483719" r:id="rId4"/>
  </p:sldMasterIdLst>
  <p:notesMasterIdLst>
    <p:notesMasterId r:id="rId16"/>
  </p:notesMasterIdLst>
  <p:sldIdLst>
    <p:sldId id="257" r:id="rId5"/>
    <p:sldId id="347" r:id="rId6"/>
    <p:sldId id="343" r:id="rId7"/>
    <p:sldId id="344" r:id="rId8"/>
    <p:sldId id="325" r:id="rId9"/>
    <p:sldId id="331" r:id="rId10"/>
    <p:sldId id="336" r:id="rId11"/>
    <p:sldId id="337" r:id="rId12"/>
    <p:sldId id="345" r:id="rId13"/>
    <p:sldId id="341" r:id="rId14"/>
    <p:sldId id="348" r:id="rId15"/>
  </p:sldIdLst>
  <p:sldSz cx="12193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CEB"/>
    <a:srgbClr val="1C3B7B"/>
    <a:srgbClr val="234761"/>
    <a:srgbClr val="6DBC49"/>
    <a:srgbClr val="F8A817"/>
    <a:srgbClr val="BAE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7"/>
    <p:restoredTop sz="75418" autoAdjust="0"/>
  </p:normalViewPr>
  <p:slideViewPr>
    <p:cSldViewPr snapToGrid="0" snapToObjects="1" showGuides="1">
      <p:cViewPr varScale="1">
        <p:scale>
          <a:sx n="64" d="100"/>
          <a:sy n="64" d="100"/>
        </p:scale>
        <p:origin x="758" y="67"/>
      </p:cViewPr>
      <p:guideLst>
        <p:guide orient="horz" pos="2160"/>
        <p:guide pos="384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384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5E88-1EE6-7745-8826-D36D7C33A5B3}"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737A4-C94A-B645-9595-0BA049889221}" type="slidenum">
              <a:rPr lang="en-US" smtClean="0"/>
              <a:t>‹#›</a:t>
            </a:fld>
            <a:endParaRPr lang="en-US"/>
          </a:p>
        </p:txBody>
      </p:sp>
    </p:spTree>
    <p:extLst>
      <p:ext uri="{BB962C8B-B14F-4D97-AF65-F5344CB8AC3E}">
        <p14:creationId xmlns:p14="http://schemas.microsoft.com/office/powerpoint/2010/main" val="33190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737A4-C94A-B645-9595-0BA049889221}" type="slidenum">
              <a:rPr lang="en-US" smtClean="0"/>
              <a:t>1</a:t>
            </a:fld>
            <a:endParaRPr lang="en-US"/>
          </a:p>
        </p:txBody>
      </p:sp>
    </p:spTree>
    <p:extLst>
      <p:ext uri="{BB962C8B-B14F-4D97-AF65-F5344CB8AC3E}">
        <p14:creationId xmlns:p14="http://schemas.microsoft.com/office/powerpoint/2010/main" val="128505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traditional course offerings, the academy provides</a:t>
            </a:r>
            <a:r>
              <a:rPr lang="en-US" baseline="0" dirty="0"/>
              <a:t> Collaborate for Impact events, tools, and opportunities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Collaborate for Impact </a:t>
            </a:r>
            <a:r>
              <a:rPr lang="en-US" baseline="0" dirty="0"/>
              <a:t>are check-point experiences within the Foundational and Career-Ready offerings, but also independent events and offerings that serve to synthesize all skills learned to date in a problem-solving context.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41018C-6CAF-B84E-B92C-ECB119457FB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42777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737A4-C94A-B645-9595-0BA049889221}" type="slidenum">
              <a:rPr lang="en-US" smtClean="0"/>
              <a:t>3</a:t>
            </a:fld>
            <a:endParaRPr lang="en-US"/>
          </a:p>
        </p:txBody>
      </p:sp>
    </p:spTree>
    <p:extLst>
      <p:ext uri="{BB962C8B-B14F-4D97-AF65-F5344CB8AC3E}">
        <p14:creationId xmlns:p14="http://schemas.microsoft.com/office/powerpoint/2010/main" val="109359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37A4-C94A-B645-9595-0BA0498892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42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NZ" sz="1200" b="1" i="0" u="none" strike="noStrike" kern="1200" dirty="0">
                <a:solidFill>
                  <a:schemeClr val="tx1"/>
                </a:solidFill>
                <a:effectLst/>
                <a:latin typeface="+mn-lt"/>
                <a:ea typeface="+mn-ea"/>
                <a:cs typeface="+mn-cs"/>
              </a:rPr>
              <a:t>Develop highly marketable, in-demand skills</a:t>
            </a:r>
            <a:br>
              <a:rPr lang="en-NZ" sz="1200" b="1" i="0" u="none" strike="noStrike" kern="1200" dirty="0">
                <a:solidFill>
                  <a:schemeClr val="tx1"/>
                </a:solidFill>
                <a:effectLst/>
                <a:latin typeface="+mn-lt"/>
                <a:ea typeface="+mn-ea"/>
                <a:cs typeface="+mn-cs"/>
              </a:rPr>
            </a:br>
            <a:r>
              <a:rPr lang="en-NZ" sz="1200" b="0" i="0" u="none" strike="noStrike" kern="1200" dirty="0">
                <a:solidFill>
                  <a:schemeClr val="tx1"/>
                </a:solidFill>
                <a:effectLst/>
                <a:latin typeface="+mn-lt"/>
                <a:ea typeface="+mn-ea"/>
                <a:cs typeface="+mn-cs"/>
              </a:rPr>
              <a:t>Students prepare to join a booming job market, with short time to employability and guaranteed career longevity.</a:t>
            </a:r>
            <a:br>
              <a:rPr lang="en-NZ" sz="1200" b="0" i="0" u="none" strike="noStrike" kern="1200" dirty="0">
                <a:solidFill>
                  <a:schemeClr val="tx1"/>
                </a:solidFill>
                <a:effectLst/>
                <a:latin typeface="+mn-lt"/>
                <a:ea typeface="+mn-ea"/>
                <a:cs typeface="+mn-cs"/>
              </a:rPr>
            </a:br>
            <a:br>
              <a:rPr lang="en-NZ" sz="1200" b="0" i="0" u="none" strike="noStrike" kern="1200" dirty="0">
                <a:solidFill>
                  <a:schemeClr val="tx1"/>
                </a:solidFill>
                <a:effectLst/>
                <a:latin typeface="+mn-lt"/>
                <a:ea typeface="+mn-ea"/>
                <a:cs typeface="+mn-cs"/>
              </a:rPr>
            </a:br>
            <a:r>
              <a:rPr lang="en-NZ" sz="1200" b="1" i="0" u="none" strike="noStrike" kern="1200" dirty="0">
                <a:solidFill>
                  <a:schemeClr val="tx1"/>
                </a:solidFill>
                <a:effectLst/>
                <a:latin typeface="+mn-lt"/>
                <a:ea typeface="+mn-ea"/>
                <a:cs typeface="+mn-cs"/>
              </a:rPr>
              <a:t>Create their own learning pathway</a:t>
            </a:r>
            <a:br>
              <a:rPr lang="en-NZ" sz="1200" b="1" i="0" u="none" strike="noStrike" kern="1200" dirty="0">
                <a:solidFill>
                  <a:schemeClr val="tx1"/>
                </a:solidFill>
                <a:effectLst/>
                <a:latin typeface="+mn-lt"/>
                <a:ea typeface="+mn-ea"/>
                <a:cs typeface="+mn-cs"/>
              </a:rPr>
            </a:br>
            <a:r>
              <a:rPr lang="en-NZ" sz="1200" b="0" i="0" u="none" strike="noStrike" kern="1200" dirty="0">
                <a:solidFill>
                  <a:schemeClr val="tx1"/>
                </a:solidFill>
                <a:effectLst/>
                <a:latin typeface="+mn-lt"/>
                <a:ea typeface="+mn-ea"/>
                <a:cs typeface="+mn-cs"/>
              </a:rPr>
              <a:t>Students follow their own learning pathway by choosing the most appropriate course/s for the type and level of learning they desire.</a:t>
            </a:r>
            <a:br>
              <a:rPr lang="en-NZ" sz="1200" b="0" i="0" u="none" strike="noStrike" kern="1200" dirty="0">
                <a:solidFill>
                  <a:schemeClr val="tx1"/>
                </a:solidFill>
                <a:effectLst/>
                <a:latin typeface="+mn-lt"/>
                <a:ea typeface="+mn-ea"/>
                <a:cs typeface="+mn-cs"/>
              </a:rPr>
            </a:br>
            <a:br>
              <a:rPr lang="en-NZ" sz="1200" b="0" i="0" u="none" strike="noStrike" kern="1200" dirty="0">
                <a:solidFill>
                  <a:schemeClr val="tx1"/>
                </a:solidFill>
                <a:effectLst/>
                <a:latin typeface="+mn-lt"/>
                <a:ea typeface="+mn-ea"/>
                <a:cs typeface="+mn-cs"/>
              </a:rPr>
            </a:br>
            <a:r>
              <a:rPr lang="en-NZ" sz="1200" b="1" i="0" u="none" strike="noStrike" kern="1200" dirty="0">
                <a:solidFill>
                  <a:schemeClr val="tx1"/>
                </a:solidFill>
                <a:effectLst/>
                <a:latin typeface="+mn-lt"/>
                <a:ea typeface="+mn-ea"/>
                <a:cs typeface="+mn-cs"/>
              </a:rPr>
              <a:t>Learn through practical, real-world experiences</a:t>
            </a:r>
            <a:br>
              <a:rPr lang="en-NZ" sz="1200" b="1" i="0" u="none" strike="noStrike" kern="1200" dirty="0">
                <a:solidFill>
                  <a:schemeClr val="tx1"/>
                </a:solidFill>
                <a:effectLst/>
                <a:latin typeface="+mn-lt"/>
                <a:ea typeface="+mn-ea"/>
                <a:cs typeface="+mn-cs"/>
              </a:rPr>
            </a:br>
            <a:r>
              <a:rPr lang="en-NZ" sz="1200" b="0" i="0" u="none" strike="noStrike" kern="1200" dirty="0">
                <a:solidFill>
                  <a:schemeClr val="tx1"/>
                </a:solidFill>
                <a:effectLst/>
                <a:latin typeface="+mn-lt"/>
                <a:ea typeface="+mn-ea"/>
                <a:cs typeface="+mn-cs"/>
              </a:rPr>
              <a:t>Students receive practical, real-world learning experiences that will give them a head start when entering the workforce.</a:t>
            </a:r>
            <a:br>
              <a:rPr lang="en-NZ" sz="1200" b="0" i="0" u="none" strike="noStrike" kern="1200" dirty="0">
                <a:solidFill>
                  <a:schemeClr val="tx1"/>
                </a:solidFill>
                <a:effectLst/>
                <a:latin typeface="+mn-lt"/>
                <a:ea typeface="+mn-ea"/>
                <a:cs typeface="+mn-cs"/>
              </a:rPr>
            </a:br>
            <a:br>
              <a:rPr lang="en-NZ" sz="1200" b="0" i="0" u="none" strike="noStrike" kern="1200" dirty="0">
                <a:solidFill>
                  <a:schemeClr val="tx1"/>
                </a:solidFill>
                <a:effectLst/>
                <a:latin typeface="+mn-lt"/>
                <a:ea typeface="+mn-ea"/>
                <a:cs typeface="+mn-cs"/>
              </a:rPr>
            </a:br>
            <a:r>
              <a:rPr lang="en-NZ" sz="1200" b="1" i="0" u="none" strike="noStrike" kern="1200" dirty="0">
                <a:solidFill>
                  <a:schemeClr val="tx1"/>
                </a:solidFill>
                <a:effectLst/>
                <a:latin typeface="+mn-lt"/>
                <a:ea typeface="+mn-ea"/>
                <a:cs typeface="+mn-cs"/>
              </a:rPr>
              <a:t>Earn discounted certification exams</a:t>
            </a:r>
            <a:br>
              <a:rPr lang="en-NZ" sz="1200" b="0" i="0" u="none" strike="noStrike" kern="1200" dirty="0">
                <a:solidFill>
                  <a:schemeClr val="tx1"/>
                </a:solidFill>
                <a:effectLst/>
                <a:latin typeface="+mn-lt"/>
                <a:ea typeface="+mn-ea"/>
                <a:cs typeface="+mn-cs"/>
              </a:rPr>
            </a:br>
            <a:r>
              <a:rPr lang="en-NZ" sz="1200" b="0" i="0" u="none" strike="noStrike" kern="1200" dirty="0">
                <a:solidFill>
                  <a:schemeClr val="tx1"/>
                </a:solidFill>
                <a:effectLst/>
                <a:latin typeface="+mn-lt"/>
                <a:ea typeface="+mn-ea"/>
                <a:cs typeface="+mn-cs"/>
              </a:rPr>
              <a:t>Students become directly connected with certification opportunities following the completion of career-ready courses, and can earn discounted examination fees when they pursue certification.</a:t>
            </a:r>
            <a:br>
              <a:rPr lang="en-NZ" sz="1200" b="0" i="0" u="none" strike="noStrike" kern="1200" dirty="0">
                <a:solidFill>
                  <a:schemeClr val="tx1"/>
                </a:solidFill>
                <a:effectLst/>
                <a:latin typeface="+mn-lt"/>
                <a:ea typeface="+mn-ea"/>
                <a:cs typeface="+mn-cs"/>
              </a:rPr>
            </a:br>
            <a:br>
              <a:rPr lang="en-NZ" sz="1200" b="0" i="0" u="none" strike="noStrike" kern="1200" dirty="0">
                <a:solidFill>
                  <a:schemeClr val="tx1"/>
                </a:solidFill>
                <a:effectLst/>
                <a:latin typeface="+mn-lt"/>
                <a:ea typeface="+mn-ea"/>
                <a:cs typeface="+mn-cs"/>
              </a:rPr>
            </a:br>
            <a:r>
              <a:rPr lang="en-NZ" sz="1200" b="1" i="0" u="none" strike="noStrike" kern="1200" dirty="0">
                <a:solidFill>
                  <a:schemeClr val="tx1"/>
                </a:solidFill>
                <a:effectLst/>
                <a:latin typeface="+mn-lt"/>
                <a:ea typeface="+mn-ea"/>
                <a:cs typeface="+mn-cs"/>
              </a:rPr>
              <a:t>Get priority access to tomorrow’s top jobs</a:t>
            </a:r>
            <a:br>
              <a:rPr lang="en-NZ" sz="1200" b="0" i="0" u="none" strike="noStrike" kern="1200" dirty="0">
                <a:solidFill>
                  <a:schemeClr val="tx1"/>
                </a:solidFill>
                <a:effectLst/>
                <a:latin typeface="+mn-lt"/>
                <a:ea typeface="+mn-ea"/>
                <a:cs typeface="+mn-cs"/>
              </a:rPr>
            </a:br>
            <a:r>
              <a:rPr lang="en-NZ" sz="1200" b="0" i="0" u="none" strike="noStrike" kern="1200" dirty="0">
                <a:solidFill>
                  <a:schemeClr val="tx1"/>
                </a:solidFill>
                <a:effectLst/>
                <a:latin typeface="+mn-lt"/>
                <a:ea typeface="+mn-ea"/>
                <a:cs typeface="+mn-cs"/>
              </a:rPr>
              <a:t>Priority access to job opportunities with Cisco partner organizations (through the Talent Bridge program).</a:t>
            </a:r>
            <a:endParaRPr lang="en-NZ" b="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37A4-C94A-B645-9595-0BA0498892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dirty="0">
                <a:solidFill>
                  <a:schemeClr val="tx1"/>
                </a:solidFill>
                <a:effectLst/>
                <a:latin typeface="+mn-lt"/>
                <a:ea typeface="+mn-ea"/>
                <a:cs typeface="+mn-cs"/>
              </a:rPr>
              <a:t>Curricula </a:t>
            </a:r>
          </a:p>
          <a:p>
            <a:pPr rtl="0" fontAlgn="base"/>
            <a:r>
              <a:rPr lang="en-NZ" sz="1200" b="0" i="0" u="none" strike="noStrike" kern="1200" dirty="0">
                <a:solidFill>
                  <a:schemeClr val="tx1"/>
                </a:solidFill>
                <a:effectLst/>
                <a:latin typeface="+mn-lt"/>
                <a:ea typeface="+mn-ea"/>
                <a:cs typeface="+mn-cs"/>
              </a:rPr>
              <a:t>With Cisco as a leader in technology, courses cover the latest in cybersecurity and are taught in over 180 countries. Certifications are globally recognized. </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An integrated pathway of course options</a:t>
            </a:r>
            <a:endParaRPr lang="en-NZ" sz="1200" b="0" i="0" u="none" strike="noStrike" kern="1200" dirty="0">
              <a:solidFill>
                <a:schemeClr val="tx1"/>
              </a:solidFill>
              <a:effectLst/>
              <a:latin typeface="+mn-lt"/>
              <a:ea typeface="+mn-ea"/>
              <a:cs typeface="+mn-cs"/>
            </a:endParaRPr>
          </a:p>
          <a:p>
            <a:pPr rtl="0"/>
            <a:r>
              <a:rPr lang="en-NZ" sz="1200" b="0" i="0" u="none" strike="noStrike" kern="1200" dirty="0">
                <a:solidFill>
                  <a:schemeClr val="tx1"/>
                </a:solidFill>
                <a:effectLst/>
                <a:latin typeface="+mn-lt"/>
                <a:ea typeface="+mn-ea"/>
                <a:cs typeface="+mn-cs"/>
              </a:rPr>
              <a:t>Four course options, from entry-level learning to career-readiness</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Flexible delivery</a:t>
            </a:r>
          </a:p>
          <a:p>
            <a:pPr rtl="0"/>
            <a:r>
              <a:rPr lang="en-NZ" sz="1200" b="0" i="0" u="none" strike="noStrike" kern="1200" dirty="0">
                <a:solidFill>
                  <a:schemeClr val="tx1"/>
                </a:solidFill>
                <a:effectLst/>
                <a:latin typeface="+mn-lt"/>
                <a:ea typeface="+mn-ea"/>
                <a:cs typeface="+mn-cs"/>
              </a:rPr>
              <a:t>Flexible delivery options. You decide how the courses fit within or complement your degree and certification programs. Option to deliver some of the courses online, and combine online elements with classroom environments.</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Training available for instructors</a:t>
            </a:r>
          </a:p>
          <a:p>
            <a:pPr rtl="0"/>
            <a:r>
              <a:rPr lang="en-NZ" sz="1200" b="0" i="0" u="none" strike="noStrike" kern="1200" dirty="0">
                <a:solidFill>
                  <a:schemeClr val="tx1"/>
                </a:solidFill>
                <a:effectLst/>
                <a:latin typeface="+mn-lt"/>
                <a:ea typeface="+mn-ea"/>
                <a:cs typeface="+mn-cs"/>
              </a:rPr>
              <a:t>World-class, flexible training available for all instructors.</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Access to a free, global infrastructure</a:t>
            </a:r>
          </a:p>
          <a:p>
            <a:pPr rtl="0"/>
            <a:r>
              <a:rPr lang="en-NZ" sz="1200" b="0" i="0" u="none" strike="noStrike" kern="1200" dirty="0">
                <a:solidFill>
                  <a:schemeClr val="tx1"/>
                </a:solidFill>
                <a:effectLst/>
                <a:latin typeface="+mn-lt"/>
                <a:ea typeface="+mn-ea"/>
                <a:cs typeface="+mn-cs"/>
              </a:rPr>
              <a:t>Access to Cisco Networking Academy’s online education platform (that helps manage classroom activities and deliver assessments), as well as other resources and support networks.</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Increased employability of your students</a:t>
            </a:r>
          </a:p>
          <a:p>
            <a:pPr rtl="0"/>
            <a:r>
              <a:rPr lang="en-NZ" sz="1200" b="0" i="0" u="none" strike="noStrike" kern="1200" dirty="0">
                <a:solidFill>
                  <a:schemeClr val="tx1"/>
                </a:solidFill>
                <a:effectLst/>
                <a:latin typeface="+mn-lt"/>
                <a:ea typeface="+mn-ea"/>
                <a:cs typeface="+mn-cs"/>
              </a:rPr>
              <a:t>Cybersecurity skills are in demand, you can increase your institutions relevance to your business community. Students also gain access to Cisco Networking Academy’s Talent Bridge matching engine, which matches them to specific job opportunities with Cisco employment partners.</a:t>
            </a:r>
            <a:endParaRPr lang="en-NZ" b="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37A4-C94A-B645-9595-0BA0498892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55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737A4-C94A-B645-9595-0BA049889221}" type="slidenum">
              <a:rPr lang="en-US" smtClean="0"/>
              <a:t>9</a:t>
            </a:fld>
            <a:endParaRPr lang="en-US"/>
          </a:p>
        </p:txBody>
      </p:sp>
    </p:spTree>
    <p:extLst>
      <p:ext uri="{BB962C8B-B14F-4D97-AF65-F5344CB8AC3E}">
        <p14:creationId xmlns:p14="http://schemas.microsoft.com/office/powerpoint/2010/main" val="412450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737A4-C94A-B645-9595-0BA049889221}" type="slidenum">
              <a:rPr lang="en-US" smtClean="0"/>
              <a:t>10</a:t>
            </a:fld>
            <a:endParaRPr lang="en-US"/>
          </a:p>
        </p:txBody>
      </p:sp>
    </p:spTree>
    <p:extLst>
      <p:ext uri="{BB962C8B-B14F-4D97-AF65-F5344CB8AC3E}">
        <p14:creationId xmlns:p14="http://schemas.microsoft.com/office/powerpoint/2010/main" val="297725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3588" cy="6858000"/>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17500" y="733425"/>
            <a:ext cx="6870700" cy="828675"/>
          </a:xfrm>
          <a:prstGeom prst="rect">
            <a:avLst/>
          </a:prstGeom>
        </p:spPr>
        <p:txBody>
          <a:bodyP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1"/>
          </p:nvPr>
        </p:nvSpPr>
        <p:spPr>
          <a:xfrm>
            <a:off x="317500" y="1778000"/>
            <a:ext cx="10731500" cy="3937000"/>
          </a:xfrm>
          <a:prstGeom prst="rect">
            <a:avLst/>
          </a:prstGeom>
        </p:spPr>
        <p:txBody>
          <a:bodyPr/>
          <a:lstStyle>
            <a:lvl1pPr marL="0" indent="0">
              <a:buNone/>
              <a:defRPr sz="2000">
                <a:solidFill>
                  <a:schemeClr val="bg1"/>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966" y="1797051"/>
            <a:ext cx="11041514"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05801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7894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767580" y="3403400"/>
            <a:ext cx="931620" cy="93149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solidFill>
                <a:srgbClr val="FFFFFF"/>
              </a:solidFill>
              <a:cs typeface="Arial"/>
            </a:endParaRPr>
          </a:p>
        </p:txBody>
      </p:sp>
      <p:sp>
        <p:nvSpPr>
          <p:cNvPr id="15" name="Oval 14"/>
          <p:cNvSpPr/>
          <p:nvPr/>
        </p:nvSpPr>
        <p:spPr>
          <a:xfrm>
            <a:off x="767580" y="1902143"/>
            <a:ext cx="931620" cy="931499"/>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bg1"/>
              </a:solidFill>
              <a:cs typeface="Arial"/>
            </a:endParaRPr>
          </a:p>
        </p:txBody>
      </p:sp>
      <p:sp>
        <p:nvSpPr>
          <p:cNvPr id="22" name="Oval 21"/>
          <p:cNvSpPr/>
          <p:nvPr/>
        </p:nvSpPr>
        <p:spPr>
          <a:xfrm>
            <a:off x="767580" y="4870791"/>
            <a:ext cx="931620" cy="931499"/>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solidFill>
                <a:srgbClr val="049FD9"/>
              </a:solidFill>
              <a:cs typeface="Arial"/>
            </a:endParaRPr>
          </a:p>
        </p:txBody>
      </p:sp>
      <p:sp>
        <p:nvSpPr>
          <p:cNvPr id="24" name="Text Placeholder 17"/>
          <p:cNvSpPr>
            <a:spLocks noGrp="1"/>
          </p:cNvSpPr>
          <p:nvPr>
            <p:ph type="body" sz="quarter" idx="13"/>
          </p:nvPr>
        </p:nvSpPr>
        <p:spPr>
          <a:xfrm>
            <a:off x="1820571" y="1910030"/>
            <a:ext cx="7299217" cy="924508"/>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820571" y="3410391"/>
            <a:ext cx="7299217" cy="924508"/>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820571" y="4870791"/>
            <a:ext cx="7299217" cy="924508"/>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767580" y="3403401"/>
            <a:ext cx="931620" cy="924508"/>
          </a:xfrm>
          <a:prstGeom prst="rect">
            <a:avLst/>
          </a:prstGeom>
        </p:spPr>
        <p:txBody>
          <a:bodyPr lIns="91420" tIns="45710" rIns="91420" bIns="45710" anchor="ctr" anchorCtr="0">
            <a:noAutofit/>
          </a:bodyPr>
          <a:lstStyle>
            <a:lvl1pPr marL="0" indent="0" algn="ctr">
              <a:buNone/>
              <a:defRPr sz="5333"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767581" y="4868187"/>
            <a:ext cx="931620" cy="924508"/>
          </a:xfrm>
          <a:prstGeom prst="rect">
            <a:avLst/>
          </a:prstGeom>
          <a:ln>
            <a:noFill/>
          </a:ln>
        </p:spPr>
        <p:txBody>
          <a:bodyPr lIns="91420" tIns="45710" rIns="91420" bIns="45710" anchor="ctr" anchorCtr="0">
            <a:noAutofit/>
          </a:bodyPr>
          <a:lstStyle>
            <a:lvl1pPr marL="0" indent="0" algn="ctr">
              <a:buNone/>
              <a:defRPr sz="5333"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767580" y="1902998"/>
            <a:ext cx="931620" cy="924508"/>
          </a:xfrm>
          <a:prstGeom prst="rect">
            <a:avLst/>
          </a:prstGeom>
        </p:spPr>
        <p:txBody>
          <a:bodyPr lIns="91420" tIns="45710" rIns="91420" bIns="45710" anchor="ctr" anchorCtr="0">
            <a:noAutofit/>
          </a:bodyPr>
          <a:lstStyle>
            <a:lvl1pPr marL="0" indent="0" algn="ctr">
              <a:buNone/>
              <a:defRPr sz="5333"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6770357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767582" y="2639092"/>
            <a:ext cx="619834" cy="619753"/>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accent5"/>
              </a:solidFill>
              <a:cs typeface="Arial"/>
            </a:endParaRPr>
          </a:p>
        </p:txBody>
      </p:sp>
      <p:sp>
        <p:nvSpPr>
          <p:cNvPr id="15" name="Oval 14"/>
          <p:cNvSpPr/>
          <p:nvPr/>
        </p:nvSpPr>
        <p:spPr>
          <a:xfrm>
            <a:off x="767581" y="1771904"/>
            <a:ext cx="619834"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accent5"/>
              </a:solidFill>
              <a:cs typeface="Arial"/>
            </a:endParaRPr>
          </a:p>
        </p:txBody>
      </p:sp>
      <p:sp>
        <p:nvSpPr>
          <p:cNvPr id="22" name="Oval 21"/>
          <p:cNvSpPr/>
          <p:nvPr/>
        </p:nvSpPr>
        <p:spPr>
          <a:xfrm>
            <a:off x="767582" y="3503262"/>
            <a:ext cx="619834"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563382" y="1779790"/>
            <a:ext cx="7572650" cy="615103"/>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563384" y="2646082"/>
            <a:ext cx="7572650" cy="615103"/>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563384" y="3503262"/>
            <a:ext cx="7572650" cy="615103"/>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767582" y="1770029"/>
            <a:ext cx="619834" cy="615103"/>
          </a:xfrm>
          <a:prstGeom prst="rect">
            <a:avLst/>
          </a:prstGeom>
          <a:noFill/>
          <a:ln>
            <a:noFill/>
          </a:ln>
        </p:spPr>
        <p:txBody>
          <a:bodyPr lIns="91420" tIns="45710" rIns="91420" bIns="45710" anchor="ctr" anchorCtr="0">
            <a:noAutofit/>
          </a:bodyPr>
          <a:lstStyle>
            <a:lvl1pPr marL="0" indent="0" algn="ctr">
              <a:buNone/>
              <a:defRPr sz="2667"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767582" y="2639091"/>
            <a:ext cx="619834" cy="615103"/>
          </a:xfrm>
          <a:prstGeom prst="rect">
            <a:avLst/>
          </a:prstGeom>
          <a:noFill/>
          <a:ln>
            <a:noFill/>
          </a:ln>
        </p:spPr>
        <p:txBody>
          <a:bodyPr lIns="91420" tIns="45710" rIns="91420" bIns="45710" anchor="ctr" anchorCtr="0">
            <a:noAutofit/>
          </a:bodyPr>
          <a:lstStyle>
            <a:lvl1pPr marL="0" indent="0" algn="ctr">
              <a:buNone/>
              <a:defRPr sz="2667"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767583" y="3500658"/>
            <a:ext cx="619834" cy="615103"/>
          </a:xfrm>
          <a:prstGeom prst="rect">
            <a:avLst/>
          </a:prstGeom>
          <a:noFill/>
          <a:ln>
            <a:noFill/>
          </a:ln>
        </p:spPr>
        <p:txBody>
          <a:bodyPr lIns="91420" tIns="45710" rIns="91420" bIns="45710" anchor="ctr" anchorCtr="0">
            <a:noAutofit/>
          </a:bodyPr>
          <a:lstStyle>
            <a:lvl1pPr marL="0" indent="0" algn="ctr">
              <a:buNone/>
              <a:defRPr sz="2667"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767583" y="4366109"/>
            <a:ext cx="619834"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563385" y="4366109"/>
            <a:ext cx="7572650" cy="615103"/>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767585" y="4363505"/>
            <a:ext cx="619834" cy="615103"/>
          </a:xfrm>
          <a:prstGeom prst="rect">
            <a:avLst/>
          </a:prstGeom>
          <a:noFill/>
          <a:ln>
            <a:noFill/>
          </a:ln>
        </p:spPr>
        <p:txBody>
          <a:bodyPr lIns="91420" tIns="45710" rIns="91420" bIns="45710" anchor="ctr" anchorCtr="0">
            <a:noAutofit/>
          </a:bodyPr>
          <a:lstStyle>
            <a:lvl1pPr marL="0" indent="0" algn="ctr">
              <a:buNone/>
              <a:defRPr sz="2667"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767585" y="5228956"/>
            <a:ext cx="619834"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5333"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563386" y="5228955"/>
            <a:ext cx="7572650" cy="615103"/>
          </a:xfrm>
          <a:prstGeom prst="rect">
            <a:avLst/>
          </a:prstGeom>
        </p:spPr>
        <p:txBody>
          <a:bodyPr lIns="91420" tIns="45710" rIns="91420" bIns="45710" anchor="ctr" anchorCtr="0">
            <a:noAutofit/>
          </a:bodyPr>
          <a:lstStyle>
            <a:lvl1pPr marL="0" indent="0" algn="l">
              <a:buNone/>
              <a:defRPr sz="2667"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767586" y="5226351"/>
            <a:ext cx="619834" cy="615103"/>
          </a:xfrm>
          <a:prstGeom prst="rect">
            <a:avLst/>
          </a:prstGeom>
          <a:ln>
            <a:noFill/>
          </a:ln>
        </p:spPr>
        <p:txBody>
          <a:bodyPr lIns="91420" tIns="45710" rIns="91420" bIns="45710" anchor="ctr" anchorCtr="0">
            <a:noAutofit/>
          </a:bodyPr>
          <a:lstStyle>
            <a:lvl1pPr marL="0" indent="0" algn="ctr">
              <a:buNone/>
              <a:defRPr sz="2667"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62090626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767582" y="2639092"/>
            <a:ext cx="619834" cy="619753"/>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43" name="Oval 42"/>
          <p:cNvSpPr/>
          <p:nvPr/>
        </p:nvSpPr>
        <p:spPr>
          <a:xfrm>
            <a:off x="767581" y="1771904"/>
            <a:ext cx="619834"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rgbClr val="FFFFFF"/>
              </a:solidFill>
              <a:cs typeface="Arial"/>
            </a:endParaRPr>
          </a:p>
        </p:txBody>
      </p:sp>
      <p:sp>
        <p:nvSpPr>
          <p:cNvPr id="44" name="Oval 43"/>
          <p:cNvSpPr/>
          <p:nvPr/>
        </p:nvSpPr>
        <p:spPr>
          <a:xfrm>
            <a:off x="767582" y="3503262"/>
            <a:ext cx="619834"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563382" y="1779790"/>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563384" y="2646082"/>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563384" y="3503262"/>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767582" y="1770029"/>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767582" y="2639091"/>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767583" y="3500658"/>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767583" y="4366109"/>
            <a:ext cx="619834"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563385" y="4366109"/>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767585" y="4363505"/>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767585" y="5228956"/>
            <a:ext cx="619834" cy="619753"/>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563386" y="5228955"/>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767586" y="5226351"/>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5886869" y="2644113"/>
            <a:ext cx="619834" cy="619753"/>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58" name="Oval 57"/>
          <p:cNvSpPr/>
          <p:nvPr/>
        </p:nvSpPr>
        <p:spPr>
          <a:xfrm>
            <a:off x="5886867" y="1776925"/>
            <a:ext cx="619834" cy="619753"/>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59" name="Oval 58"/>
          <p:cNvSpPr/>
          <p:nvPr/>
        </p:nvSpPr>
        <p:spPr>
          <a:xfrm>
            <a:off x="5886869" y="3508284"/>
            <a:ext cx="619834" cy="619753"/>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6682669" y="1784811"/>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6682670" y="2651103"/>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6682670" y="3508283"/>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5886869" y="1775050"/>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5886869" y="2644113"/>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5886870" y="3505679"/>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5886870" y="4371130"/>
            <a:ext cx="619834" cy="619753"/>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6682672" y="4371130"/>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5886871" y="4368526"/>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5886871" y="5233977"/>
            <a:ext cx="619834" cy="619753"/>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nchorCtr="0"/>
          <a:lstStyle/>
          <a:p>
            <a:pPr algn="ctr"/>
            <a:endParaRPr lang="en-US" sz="24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6682673" y="5233977"/>
            <a:ext cx="2901559" cy="615103"/>
          </a:xfrm>
          <a:prstGeom prst="rect">
            <a:avLst/>
          </a:prstGeom>
        </p:spPr>
        <p:txBody>
          <a:bodyPr lIns="91420" tIns="45710" rIns="91420" bIns="45710" anchor="ctr" anchorCtr="0">
            <a:noAutofit/>
          </a:bodyPr>
          <a:lstStyle>
            <a:lvl1pPr marL="0" indent="0" algn="l">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5886873" y="5231373"/>
            <a:ext cx="619834" cy="615103"/>
          </a:xfrm>
          <a:prstGeom prst="rect">
            <a:avLst/>
          </a:prstGeom>
          <a:noFill/>
          <a:ln>
            <a:noFill/>
          </a:ln>
        </p:spPr>
        <p:txBody>
          <a:bodyPr lIns="91420" tIns="45710" rIns="91420" bIns="45710" anchor="ctr" anchorCtr="0">
            <a:noAutofit/>
          </a:bodyPr>
          <a:lstStyle>
            <a:lvl1pPr marL="0" indent="0" algn="ctr">
              <a:buNone/>
              <a:defRPr sz="24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8495151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3587" cy="6887832"/>
          </a:xfrm>
          <a:prstGeom prst="rect">
            <a:avLst/>
          </a:prstGeom>
        </p:spPr>
      </p:pic>
      <p:grpSp>
        <p:nvGrpSpPr>
          <p:cNvPr id="4" name="Group 4"/>
          <p:cNvGrpSpPr>
            <a:grpSpLocks noChangeAspect="1"/>
          </p:cNvGrpSpPr>
          <p:nvPr userDrawn="1"/>
        </p:nvGrpSpPr>
        <p:grpSpPr bwMode="auto">
          <a:xfrm>
            <a:off x="4995709" y="2839808"/>
            <a:ext cx="2157540"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01958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 name="Group 4"/>
          <p:cNvGrpSpPr>
            <a:grpSpLocks noChangeAspect="1"/>
          </p:cNvGrpSpPr>
          <p:nvPr userDrawn="1"/>
        </p:nvGrpSpPr>
        <p:grpSpPr bwMode="auto">
          <a:xfrm>
            <a:off x="4995709" y="2839808"/>
            <a:ext cx="2157540"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1837391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4995709" y="2839808"/>
            <a:ext cx="2157540" cy="1147389"/>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8834426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accent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1482440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3588" cy="6858000"/>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2"/>
          <p:cNvSpPr>
            <a:spLocks noGrp="1"/>
          </p:cNvSpPr>
          <p:nvPr>
            <p:ph type="title"/>
          </p:nvPr>
        </p:nvSpPr>
        <p:spPr>
          <a:xfrm>
            <a:off x="317500" y="733425"/>
            <a:ext cx="6870700" cy="828675"/>
          </a:xfrm>
          <a:prstGeom prst="rect">
            <a:avLst/>
          </a:prstGeom>
        </p:spPr>
        <p:txBody>
          <a:bodyP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1"/>
          </p:nvPr>
        </p:nvSpPr>
        <p:spPr>
          <a:xfrm>
            <a:off x="317501" y="1778000"/>
            <a:ext cx="10731500" cy="3937000"/>
          </a:xfrm>
          <a:prstGeom prst="rect">
            <a:avLst/>
          </a:prstGeom>
        </p:spPr>
        <p:txBody>
          <a:bodyPr/>
          <a:lstStyle>
            <a:lvl1pPr marL="0" indent="0">
              <a:buNone/>
              <a:defRPr sz="2000">
                <a:solidFill>
                  <a:schemeClr val="bg1"/>
                </a:solidFill>
                <a:latin typeface="+mj-lt"/>
              </a:defRPr>
            </a:lvl1pPr>
            <a:lvl2pPr marL="457127" indent="0">
              <a:buNone/>
              <a:defRPr>
                <a:latin typeface="+mj-lt"/>
              </a:defRPr>
            </a:lvl2pPr>
            <a:lvl3pPr marL="914256" indent="0">
              <a:buNone/>
              <a:defRPr>
                <a:latin typeface="+mj-lt"/>
              </a:defRPr>
            </a:lvl3pPr>
            <a:lvl4pPr marL="1371383" indent="0">
              <a:buNone/>
              <a:defRPr>
                <a:latin typeface="+mj-lt"/>
              </a:defRPr>
            </a:lvl4pPr>
            <a:lvl5pPr marL="1828510" indent="0">
              <a:buNone/>
              <a:defRPr>
                <a:latin typeface="+mj-lt"/>
              </a:defRPr>
            </a:lvl5pPr>
          </a:lstStyle>
          <a:p>
            <a:pPr lvl="0"/>
            <a:r>
              <a:rPr lang="en-US" dirty="0"/>
              <a:t>Click to edit Master text styles</a:t>
            </a:r>
          </a:p>
        </p:txBody>
      </p:sp>
    </p:spTree>
    <p:extLst>
      <p:ext uri="{BB962C8B-B14F-4D97-AF65-F5344CB8AC3E}">
        <p14:creationId xmlns:p14="http://schemas.microsoft.com/office/powerpoint/2010/main" val="225470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9433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50DBE9-476D-406A-90BF-42C17CB33718}"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FC414-87C8-4658-BCA8-9677399406E0}" type="slidenum">
              <a:rPr lang="en-US" smtClean="0"/>
              <a:t>‹#›</a:t>
            </a:fld>
            <a:endParaRPr lang="en-US"/>
          </a:p>
        </p:txBody>
      </p:sp>
    </p:spTree>
    <p:extLst>
      <p:ext uri="{BB962C8B-B14F-4D97-AF65-F5344CB8AC3E}">
        <p14:creationId xmlns:p14="http://schemas.microsoft.com/office/powerpoint/2010/main" val="360076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6077" y="5158358"/>
            <a:ext cx="11063335" cy="384175"/>
          </a:xfrm>
          <a:prstGeom prst="rect">
            <a:avLst/>
          </a:prstGeom>
        </p:spPr>
        <p:txBody>
          <a:bodyPr lIns="91420" tIns="45710" rIns="91420" bIns="45710" anchor="b" anchorCtr="0">
            <a:noAutofit/>
          </a:bodyPr>
          <a:lstStyle>
            <a:lvl1pPr marL="0" indent="0" algn="l">
              <a:buNone/>
              <a:defRPr sz="2134" b="0" i="0">
                <a:solidFill>
                  <a:schemeClr val="bg1"/>
                </a:solidFill>
                <a:latin typeface="+mn-lt"/>
                <a:cs typeface="CiscoSansTT ExtraLight"/>
              </a:defRPr>
            </a:lvl1pPr>
            <a:lvl2pPr marL="457147" indent="0" algn="ctr">
              <a:buNone/>
              <a:defRPr>
                <a:solidFill>
                  <a:schemeClr val="tx1">
                    <a:tint val="75000"/>
                  </a:schemeClr>
                </a:solidFill>
              </a:defRPr>
            </a:lvl2pPr>
            <a:lvl3pPr marL="914305" indent="0" algn="ctr">
              <a:buNone/>
              <a:defRPr>
                <a:solidFill>
                  <a:schemeClr val="tx1">
                    <a:tint val="75000"/>
                  </a:schemeClr>
                </a:solidFill>
              </a:defRPr>
            </a:lvl3pPr>
            <a:lvl4pPr marL="1371456" indent="0" algn="ctr">
              <a:buNone/>
              <a:defRPr>
                <a:solidFill>
                  <a:schemeClr val="tx1">
                    <a:tint val="75000"/>
                  </a:schemeClr>
                </a:solidFill>
              </a:defRPr>
            </a:lvl4pPr>
            <a:lvl5pPr marL="1828611" indent="0" algn="ctr">
              <a:buNone/>
              <a:defRPr>
                <a:solidFill>
                  <a:schemeClr val="tx1">
                    <a:tint val="75000"/>
                  </a:schemeClr>
                </a:solidFill>
              </a:defRPr>
            </a:lvl5pPr>
            <a:lvl6pPr marL="2285758" indent="0" algn="ctr">
              <a:buNone/>
              <a:defRPr>
                <a:solidFill>
                  <a:schemeClr val="tx1">
                    <a:tint val="75000"/>
                  </a:schemeClr>
                </a:solidFill>
              </a:defRPr>
            </a:lvl6pPr>
            <a:lvl7pPr marL="2742916" indent="0" algn="ctr">
              <a:buNone/>
              <a:defRPr>
                <a:solidFill>
                  <a:schemeClr val="tx1">
                    <a:tint val="75000"/>
                  </a:schemeClr>
                </a:solidFill>
              </a:defRPr>
            </a:lvl7pPr>
            <a:lvl8pPr marL="3200067" indent="0" algn="ctr">
              <a:buNone/>
              <a:defRPr>
                <a:solidFill>
                  <a:schemeClr val="tx1">
                    <a:tint val="75000"/>
                  </a:schemeClr>
                </a:solidFill>
              </a:defRPr>
            </a:lvl8pPr>
            <a:lvl9pPr marL="365722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6077" y="5478354"/>
            <a:ext cx="11063335" cy="384175"/>
          </a:xfrm>
          <a:prstGeom prst="rect">
            <a:avLst/>
          </a:prstGeom>
        </p:spPr>
        <p:txBody>
          <a:bodyPr lIns="91420" tIns="45710" rIns="91420" bIns="45710"/>
          <a:lstStyle>
            <a:lvl1pPr marL="0" indent="0" algn="l">
              <a:buFontTx/>
              <a:buNone/>
              <a:defRPr lang="en-US" sz="2134"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6077" y="5798350"/>
            <a:ext cx="11063335" cy="384175"/>
          </a:xfrm>
          <a:prstGeom prst="rect">
            <a:avLst/>
          </a:prstGeom>
        </p:spPr>
        <p:txBody>
          <a:bodyPr lIns="91420" tIns="45710" rIns="91420" bIns="45710"/>
          <a:lstStyle>
            <a:lvl1pPr marL="0" indent="0" algn="l">
              <a:buFontTx/>
              <a:buNone/>
              <a:defRPr lang="en-US" sz="2134"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804" y="4281952"/>
            <a:ext cx="11071608" cy="398668"/>
          </a:xfrm>
          <a:prstGeom prst="rect">
            <a:avLst/>
          </a:prstGeom>
        </p:spPr>
        <p:txBody>
          <a:bodyPr lIns="91420" tIns="45710" rIns="91420" bIns="45710"/>
          <a:lstStyle>
            <a:lvl1pPr marL="0" indent="0">
              <a:buFont typeface="Arial" panose="020B0604020202020204" pitchFamily="34" charset="0"/>
              <a:buNone/>
              <a:defRPr sz="2934" b="0" i="0" baseline="0">
                <a:solidFill>
                  <a:schemeClr val="bg1"/>
                </a:solidFill>
                <a:latin typeface="+mj-lt"/>
                <a:cs typeface="CiscoSansTT ExtraLight"/>
              </a:defRPr>
            </a:lvl1pPr>
            <a:lvl2pPr marL="406380" indent="0">
              <a:buNone/>
              <a:defRPr/>
            </a:lvl2pPr>
            <a:lvl3pPr marL="569875" indent="0">
              <a:buNone/>
              <a:defRPr/>
            </a:lvl3pPr>
            <a:lvl4pPr marL="688934" indent="0">
              <a:buNone/>
              <a:defRPr/>
            </a:lvl4pPr>
            <a:lvl5pPr marL="801638" indent="0">
              <a:buNone/>
              <a:defRPr/>
            </a:lvl5pPr>
          </a:lstStyle>
          <a:p>
            <a:pPr lvl="0"/>
            <a:r>
              <a:rPr lang="en-GB" dirty="0"/>
              <a:t>Subtitle Goes Here</a:t>
            </a:r>
          </a:p>
        </p:txBody>
      </p:sp>
      <p:sp>
        <p:nvSpPr>
          <p:cNvPr id="20" name="Title 1"/>
          <p:cNvSpPr>
            <a:spLocks noGrp="1"/>
          </p:cNvSpPr>
          <p:nvPr>
            <p:ph type="ctrTitle" hasCustomPrompt="1"/>
          </p:nvPr>
        </p:nvSpPr>
        <p:spPr>
          <a:xfrm>
            <a:off x="567761" y="3519970"/>
            <a:ext cx="11121651" cy="859640"/>
          </a:xfrm>
          <a:prstGeom prst="rect">
            <a:avLst/>
          </a:prstGeom>
        </p:spPr>
        <p:txBody>
          <a:bodyPr anchor="b"/>
          <a:lstStyle>
            <a:lvl1pPr marL="0" indent="0" algn="l">
              <a:lnSpc>
                <a:spcPct val="90000"/>
              </a:lnSpc>
              <a:buFont typeface="Arial" panose="020B0604020202020204" pitchFamily="34" charset="0"/>
              <a:buNone/>
              <a:defRPr sz="5334"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6076" y="521745"/>
            <a:ext cx="1060842"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pPr fontAlgn="base" hangingPunct="1">
              <a:spcBef>
                <a:spcPct val="0"/>
              </a:spcBef>
              <a:spcAft>
                <a:spcPct val="0"/>
              </a:spcAft>
            </a:pPr>
            <a:endParaRPr lang="en-US" sz="2400" kern="1200">
              <a:solidFill>
                <a:srgbClr val="005073"/>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80192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7" name="Title 1"/>
          <p:cNvSpPr>
            <a:spLocks noGrp="1"/>
          </p:cNvSpPr>
          <p:nvPr>
            <p:ph type="ctrTitle" hasCustomPrompt="1"/>
          </p:nvPr>
        </p:nvSpPr>
        <p:spPr>
          <a:xfrm>
            <a:off x="555306" y="1220546"/>
            <a:ext cx="10132042" cy="3426595"/>
          </a:xfrm>
          <a:prstGeom prst="rect">
            <a:avLst/>
          </a:prstGeom>
          <a:noFill/>
        </p:spPr>
        <p:txBody>
          <a:bodyPr anchor="b">
            <a:noAutofit/>
          </a:bodyPr>
          <a:lstStyle>
            <a:lvl1pPr marL="0" indent="0" algn="l">
              <a:lnSpc>
                <a:spcPct val="90000"/>
              </a:lnSpc>
              <a:buFont typeface="Arial" panose="020B0604020202020204" pitchFamily="34" charset="0"/>
              <a:buNone/>
              <a:defRPr sz="6134"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27452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7" name="Title 1"/>
          <p:cNvSpPr>
            <a:spLocks noGrp="1"/>
          </p:cNvSpPr>
          <p:nvPr>
            <p:ph type="ctrTitle" hasCustomPrompt="1"/>
          </p:nvPr>
        </p:nvSpPr>
        <p:spPr>
          <a:xfrm>
            <a:off x="555306" y="1220546"/>
            <a:ext cx="10132042" cy="3426595"/>
          </a:xfrm>
          <a:prstGeom prst="rect">
            <a:avLst/>
          </a:prstGeom>
          <a:noFill/>
        </p:spPr>
        <p:txBody>
          <a:bodyPr anchor="b">
            <a:noAutofit/>
          </a:bodyPr>
          <a:lstStyle>
            <a:lvl1pPr marL="0" indent="0" algn="l">
              <a:lnSpc>
                <a:spcPct val="90000"/>
              </a:lnSpc>
              <a:buFont typeface="Arial" panose="020B0604020202020204" pitchFamily="34" charset="0"/>
              <a:buNone/>
              <a:defRPr sz="6134"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93600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358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3" name="Text Placeholder 9"/>
          <p:cNvSpPr>
            <a:spLocks noGrp="1"/>
          </p:cNvSpPr>
          <p:nvPr>
            <p:ph type="body" sz="quarter" idx="11"/>
          </p:nvPr>
        </p:nvSpPr>
        <p:spPr>
          <a:xfrm>
            <a:off x="624499" y="5221411"/>
            <a:ext cx="10390497" cy="465808"/>
          </a:xfrm>
          <a:prstGeom prst="rect">
            <a:avLst/>
          </a:prstGeom>
        </p:spPr>
        <p:txBody>
          <a:bodyPr wrap="square" lIns="91420" tIns="45710" rIns="91420" bIns="45710" anchor="b" anchorCtr="0">
            <a:noAutofit/>
          </a:bodyPr>
          <a:lstStyle>
            <a:lvl1pPr marL="0" indent="0" algn="l" defTabSz="804777">
              <a:lnSpc>
                <a:spcPct val="100000"/>
              </a:lnSpc>
              <a:spcBef>
                <a:spcPct val="50000"/>
              </a:spcBef>
              <a:buNone/>
              <a:defRPr sz="2934"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947" y="2054069"/>
            <a:ext cx="10631049" cy="3038450"/>
          </a:xfrm>
          <a:prstGeom prst="rect">
            <a:avLst/>
          </a:prstGeom>
        </p:spPr>
        <p:txBody>
          <a:bodyPr>
            <a:noAutofit/>
          </a:bodyPr>
          <a:lstStyle>
            <a:lvl1pPr marL="244803" indent="-533298" algn="l">
              <a:lnSpc>
                <a:spcPct val="90000"/>
              </a:lnSpc>
              <a:defRPr sz="5334"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50021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3588"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3" name="Text Placeholder 9"/>
          <p:cNvSpPr>
            <a:spLocks noGrp="1"/>
          </p:cNvSpPr>
          <p:nvPr>
            <p:ph type="body" sz="quarter" idx="11"/>
          </p:nvPr>
        </p:nvSpPr>
        <p:spPr>
          <a:xfrm>
            <a:off x="624499" y="5221411"/>
            <a:ext cx="10390497" cy="465808"/>
          </a:xfrm>
          <a:prstGeom prst="rect">
            <a:avLst/>
          </a:prstGeom>
        </p:spPr>
        <p:txBody>
          <a:bodyPr wrap="square" lIns="91420" tIns="45710" rIns="91420" bIns="45710" anchor="b" anchorCtr="0">
            <a:noAutofit/>
          </a:bodyPr>
          <a:lstStyle>
            <a:lvl1pPr marL="0" indent="0" algn="l" defTabSz="804777">
              <a:lnSpc>
                <a:spcPct val="100000"/>
              </a:lnSpc>
              <a:spcBef>
                <a:spcPct val="50000"/>
              </a:spcBef>
              <a:buNone/>
              <a:defRPr sz="2934"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947" y="2054069"/>
            <a:ext cx="10631049" cy="3038450"/>
          </a:xfrm>
          <a:prstGeom prst="rect">
            <a:avLst/>
          </a:prstGeom>
        </p:spPr>
        <p:txBody>
          <a:bodyPr>
            <a:noAutofit/>
          </a:bodyPr>
          <a:lstStyle>
            <a:lvl1pPr marL="244803" indent="-533298" algn="l">
              <a:lnSpc>
                <a:spcPct val="90000"/>
              </a:lnSpc>
              <a:defRPr sz="5334"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017781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3588" cy="6858000"/>
          </a:xfrm>
          <a:prstGeom prst="rect">
            <a:avLst/>
          </a:prstGeom>
        </p:spPr>
        <p:txBody>
          <a:bodyPr vert="horz" lIns="91420" tIns="45710" rIns="91420" bIns="45710"/>
          <a:lstStyle>
            <a:lvl1pPr marL="0" indent="0" algn="ctr">
              <a:buNone/>
              <a:defRPr sz="2934"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838" y="5222858"/>
            <a:ext cx="10853563" cy="68480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71855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3166" cy="3790950"/>
          </a:xfrm>
          <a:prstGeom prst="rect">
            <a:avLst/>
          </a:prstGeom>
          <a:solidFill>
            <a:schemeClr val="bg2"/>
          </a:solidFill>
        </p:spPr>
        <p:txBody>
          <a:bodyPr vert="horz" lIns="91420" tIns="45710" rIns="91420" bIns="45710"/>
          <a:lstStyle>
            <a:lvl1pPr marL="0" indent="0" algn="ctr">
              <a:buNone/>
              <a:defRPr sz="2934"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458" y="4072692"/>
            <a:ext cx="11153767"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075127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8053" cy="6858000"/>
          </a:xfrm>
          <a:prstGeom prst="rect">
            <a:avLst/>
          </a:prstGeom>
        </p:spPr>
        <p:txBody>
          <a:bodyPr vert="horz" lIns="91420" tIns="45710" rIns="91420" bIns="45710"/>
          <a:lstStyle>
            <a:lvl1pPr marL="0" indent="0" algn="ctr">
              <a:buNone/>
              <a:defRPr sz="2934"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04934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747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5846"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5" name="Rectangle 4"/>
          <p:cNvSpPr>
            <a:spLocks noChangeArrowheads="1"/>
          </p:cNvSpPr>
          <p:nvPr userDrawn="1"/>
        </p:nvSpPr>
        <p:spPr bwMode="ltGray">
          <a:xfrm>
            <a:off x="636988" y="6322204"/>
            <a:ext cx="4622992"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
        <p:nvSpPr>
          <p:cNvPr id="3" name="Picture Placeholder 2"/>
          <p:cNvSpPr>
            <a:spLocks noGrp="1"/>
          </p:cNvSpPr>
          <p:nvPr>
            <p:ph type="pic" sz="quarter" idx="10"/>
          </p:nvPr>
        </p:nvSpPr>
        <p:spPr>
          <a:xfrm>
            <a:off x="410736" y="320842"/>
            <a:ext cx="11308657" cy="5688862"/>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724460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82" y="1602317"/>
            <a:ext cx="11037896" cy="4519083"/>
          </a:xfrm>
          <a:prstGeom prst="rect">
            <a:avLst/>
          </a:prstGeom>
        </p:spPr>
        <p:txBody>
          <a:bodyPr lIns="91420" tIns="45710" rIns="91420" bIns="45710">
            <a:noAutofit/>
          </a:bodyPr>
          <a:lstStyle>
            <a:lvl1pPr marL="304804" indent="-228603">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608" indent="-220136">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412" indent="-146053">
              <a:buClr>
                <a:schemeClr val="tx1"/>
              </a:buClr>
              <a:buSzPct val="80000"/>
              <a:buFont typeface="Arial"/>
              <a:buChar char="•"/>
              <a:defRPr sz="2134" b="0" i="0">
                <a:solidFill>
                  <a:schemeClr val="tx1"/>
                </a:solidFill>
                <a:latin typeface="+mn-lt"/>
                <a:ea typeface="CiscoSansTT Thin" charset="0"/>
                <a:cs typeface="CiscoSansTT Thin" charset="0"/>
              </a:defRPr>
            </a:lvl3pPr>
            <a:lvl4pPr marL="1214729" indent="-228556">
              <a:buClr>
                <a:schemeClr val="tx1"/>
              </a:buClr>
              <a:buSzPct val="80000"/>
              <a:buFont typeface="Arial"/>
              <a:buChar char="•"/>
              <a:defRPr sz="1867" b="0" i="0">
                <a:solidFill>
                  <a:schemeClr val="tx1"/>
                </a:solidFill>
                <a:latin typeface="+mn-lt"/>
                <a:ea typeface="CiscoSansTT Thin" charset="0"/>
                <a:cs typeface="CiscoSansTT Thin" charset="0"/>
              </a:defRPr>
            </a:lvl4pPr>
            <a:lvl5pPr marL="1443285" indent="-224323">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4">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44598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291" y="1607864"/>
            <a:ext cx="5182275" cy="4110792"/>
          </a:xfrm>
          <a:prstGeom prst="rect">
            <a:avLst/>
          </a:prstGeom>
        </p:spPr>
        <p:txBody>
          <a:bodyPr lIns="0" tIns="45710" rIns="0" bIns="45710">
            <a:noAutofit/>
          </a:bodyPr>
          <a:lstStyle>
            <a:lvl1pPr marL="232836" indent="-156636">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38" indent="-15240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40" indent="-152402">
              <a:buClr>
                <a:schemeClr val="tx1"/>
              </a:buClr>
              <a:buSzPct val="60000"/>
              <a:buFont typeface="Arial"/>
              <a:buChar char="•"/>
              <a:defRPr sz="2134" b="0" i="0">
                <a:solidFill>
                  <a:schemeClr val="tx1"/>
                </a:solidFill>
                <a:latin typeface="+mn-lt"/>
                <a:cs typeface="CiscoSans ExtraLight"/>
              </a:defRPr>
            </a:lvl3pPr>
            <a:lvl4pPr marL="690042" indent="-152402">
              <a:buClr>
                <a:schemeClr val="tx1"/>
              </a:buClr>
              <a:buSzPct val="60000"/>
              <a:buFont typeface="Arial"/>
              <a:buChar char="•"/>
              <a:defRPr sz="1867" b="0" i="0">
                <a:solidFill>
                  <a:schemeClr val="tx1"/>
                </a:solidFill>
                <a:latin typeface="+mn-lt"/>
                <a:cs typeface="CiscoSans ExtraLight"/>
              </a:defRPr>
            </a:lvl4pPr>
            <a:lvl5pPr marL="842444" indent="-15240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980" y="1607864"/>
            <a:ext cx="5182275" cy="4110792"/>
          </a:xfrm>
          <a:prstGeom prst="rect">
            <a:avLst/>
          </a:prstGeom>
        </p:spPr>
        <p:txBody>
          <a:bodyPr lIns="0" tIns="45710" rIns="0" bIns="45710">
            <a:noAutofit/>
          </a:bodyPr>
          <a:lstStyle>
            <a:lvl1pPr marL="232836" indent="-156636">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38" indent="-15240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40" indent="-152402">
              <a:buClr>
                <a:schemeClr val="tx1"/>
              </a:buClr>
              <a:buSzPct val="60000"/>
              <a:buFont typeface="Arial"/>
              <a:buChar char="•"/>
              <a:defRPr sz="2134" b="0" i="0">
                <a:solidFill>
                  <a:schemeClr val="tx1"/>
                </a:solidFill>
                <a:latin typeface="+mn-lt"/>
                <a:cs typeface="CiscoSans ExtraLight"/>
              </a:defRPr>
            </a:lvl3pPr>
            <a:lvl4pPr marL="690042" indent="-152402">
              <a:buClr>
                <a:schemeClr val="tx1"/>
              </a:buClr>
              <a:buSzPct val="60000"/>
              <a:buFont typeface="Arial"/>
              <a:buChar char="•"/>
              <a:defRPr sz="1867" b="0" i="0">
                <a:solidFill>
                  <a:schemeClr val="tx1"/>
                </a:solidFill>
                <a:latin typeface="+mn-lt"/>
                <a:cs typeface="CiscoSans ExtraLight"/>
              </a:defRPr>
            </a:lvl4pPr>
            <a:lvl5pPr marL="842444" indent="-15240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4">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846287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4">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177836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06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93" y="1797051"/>
            <a:ext cx="10821809"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766" y="5530961"/>
            <a:ext cx="9574996" cy="434978"/>
          </a:xfrm>
          <a:prstGeom prst="rect">
            <a:avLst/>
          </a:prstGeom>
        </p:spPr>
        <p:txBody>
          <a:bodyPr wrap="square" lIns="91420" tIns="45710" rIns="91420" bIns="45710" anchor="b" anchorCtr="0">
            <a:noAutofit/>
          </a:bodyPr>
          <a:lstStyle>
            <a:lvl1pPr algn="l" defTabSz="80477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4">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522843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93" y="1602318"/>
            <a:ext cx="10821809"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766" y="5530961"/>
            <a:ext cx="9574996" cy="434978"/>
          </a:xfrm>
          <a:prstGeom prst="rect">
            <a:avLst/>
          </a:prstGeom>
        </p:spPr>
        <p:txBody>
          <a:bodyPr wrap="square" lIns="91420" tIns="45710" rIns="91420" bIns="45710" anchor="b" anchorCtr="0">
            <a:noAutofit/>
          </a:bodyPr>
          <a:lstStyle>
            <a:lvl1pPr algn="l" defTabSz="80477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01212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966" y="1797051"/>
            <a:ext cx="11041514" cy="4098595"/>
          </a:xfrm>
          <a:prstGeom prst="rect">
            <a:avLst/>
          </a:prstGeom>
        </p:spPr>
        <p:txBody>
          <a:bodyPr lIns="91420" tIns="45710" rIns="91420" bIns="45710">
            <a:noAutofit/>
          </a:bodyPr>
          <a:lstStyle>
            <a:lvl1pPr marL="380925" marR="0" indent="-380925" algn="ctr" defTabSz="609481"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70637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4" name="Text Placeholder 3"/>
          <p:cNvSpPr>
            <a:spLocks noGrp="1"/>
          </p:cNvSpPr>
          <p:nvPr>
            <p:ph type="body" sz="quarter" idx="10" hasCustomPrompt="1"/>
          </p:nvPr>
        </p:nvSpPr>
        <p:spPr>
          <a:xfrm>
            <a:off x="616482" y="2220243"/>
            <a:ext cx="4883334" cy="3901158"/>
          </a:xfrm>
          <a:prstGeom prst="rect">
            <a:avLst/>
          </a:prstGeom>
        </p:spPr>
        <p:txBody>
          <a:bodyPr lIns="91420" tIns="45710" rIns="91420" bIns="45710">
            <a:noAutofit/>
          </a:bodyPr>
          <a:lstStyle>
            <a:lvl1pPr marL="232836" indent="-156636">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38" indent="-152402">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40" indent="-152402">
              <a:buClr>
                <a:schemeClr val="tx2"/>
              </a:buClr>
              <a:buSzPct val="60000"/>
              <a:buFont typeface="Arial"/>
              <a:buChar char="•"/>
              <a:defRPr sz="2134" b="0" i="0">
                <a:solidFill>
                  <a:schemeClr val="bg1"/>
                </a:solidFill>
                <a:latin typeface="+mn-lt"/>
                <a:ea typeface="CiscoSansTT Thin" charset="0"/>
                <a:cs typeface="CiscoSansTT Thin" charset="0"/>
              </a:defRPr>
            </a:lvl3pPr>
            <a:lvl4pPr marL="690042" indent="-152402">
              <a:buClr>
                <a:schemeClr val="tx2"/>
              </a:buClr>
              <a:buSzPct val="60000"/>
              <a:buFont typeface="Arial"/>
              <a:buChar char="•"/>
              <a:defRPr sz="1867" b="0" i="0">
                <a:solidFill>
                  <a:schemeClr val="bg1"/>
                </a:solidFill>
                <a:latin typeface="+mn-lt"/>
                <a:ea typeface="CiscoSansTT Thin" charset="0"/>
                <a:cs typeface="CiscoSansTT Thin" charset="0"/>
              </a:defRPr>
            </a:lvl4pPr>
            <a:lvl5pPr marL="842444" indent="-152402">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765" y="455085"/>
            <a:ext cx="491605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88" y="6322204"/>
            <a:ext cx="4758476"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10315070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58873" y="2209800"/>
            <a:ext cx="5103949"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7504" y="709084"/>
            <a:ext cx="4735599" cy="5412316"/>
          </a:xfrm>
          <a:prstGeom prst="rect">
            <a:avLst/>
          </a:prstGeom>
        </p:spPr>
        <p:txBody>
          <a:bodyPr lIns="0" rIns="0" anchor="ctr" anchorCtr="0"/>
          <a:lstStyle>
            <a:lvl1pPr marL="226487" indent="-226487">
              <a:lnSpc>
                <a:spcPct val="100000"/>
              </a:lnSpc>
              <a:buClr>
                <a:schemeClr val="tx1"/>
              </a:buClr>
              <a:buSzPct val="60000"/>
              <a:buFont typeface="Arial" panose="020B0604020202020204" pitchFamily="34" charset="0"/>
              <a:buChar char="•"/>
              <a:tabLst>
                <a:tab pos="304804" algn="l"/>
              </a:tabLst>
              <a:defRPr sz="3200"/>
            </a:lvl1pPr>
            <a:lvl2pPr marL="461439" indent="-228603">
              <a:lnSpc>
                <a:spcPct val="100000"/>
              </a:lnSpc>
              <a:buClr>
                <a:schemeClr val="tx1"/>
              </a:buClr>
              <a:buSzPct val="60000"/>
              <a:buFont typeface="Arial" panose="020B0604020202020204" pitchFamily="34" charset="0"/>
              <a:buChar char="•"/>
              <a:defRPr sz="3200"/>
            </a:lvl2pPr>
            <a:lvl3pPr marL="609608" indent="-156636">
              <a:lnSpc>
                <a:spcPct val="100000"/>
              </a:lnSpc>
              <a:buClr>
                <a:schemeClr val="tx1"/>
              </a:buClr>
              <a:buSzPct val="60000"/>
              <a:buFont typeface="Arial" panose="020B0604020202020204" pitchFamily="34" charset="0"/>
              <a:buChar char="•"/>
              <a:defRPr sz="2667"/>
            </a:lvl3pPr>
            <a:lvl4pPr marL="766243" indent="-156636">
              <a:lnSpc>
                <a:spcPct val="100000"/>
              </a:lnSpc>
              <a:buClr>
                <a:schemeClr val="tx1"/>
              </a:buClr>
              <a:buSzPct val="60000"/>
              <a:buFont typeface="Arial" panose="020B0604020202020204" pitchFamily="34" charset="0"/>
              <a:buChar char="•"/>
              <a:tabLst/>
              <a:defRPr sz="2400"/>
            </a:lvl4pPr>
            <a:lvl5pPr marL="992730" indent="-150286">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88" y="6322204"/>
            <a:ext cx="4622992"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153410246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0EEFFA-A4E5-4A5A-A5FE-C96CDE7F1B89}"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B2936-CD4C-470B-B04F-23F8E534D217}" type="slidenum">
              <a:rPr lang="en-US" smtClean="0"/>
              <a:t>‹#›</a:t>
            </a:fld>
            <a:endParaRPr lang="en-US"/>
          </a:p>
        </p:txBody>
      </p:sp>
    </p:spTree>
    <p:extLst>
      <p:ext uri="{BB962C8B-B14F-4D97-AF65-F5344CB8AC3E}">
        <p14:creationId xmlns:p14="http://schemas.microsoft.com/office/powerpoint/2010/main" val="1053230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680720"/>
            <a:ext cx="5079057"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7504" y="680720"/>
            <a:ext cx="4735599" cy="5440680"/>
          </a:xfrm>
          <a:prstGeom prst="rect">
            <a:avLst/>
          </a:prstGeom>
        </p:spPr>
        <p:txBody>
          <a:bodyPr lIns="0" rIns="0"/>
          <a:lstStyle>
            <a:lvl1pPr marL="152402" indent="-152402">
              <a:lnSpc>
                <a:spcPct val="100000"/>
              </a:lnSpc>
              <a:buClr>
                <a:schemeClr val="tx1"/>
              </a:buClr>
              <a:buSzPct val="60000"/>
              <a:defRPr sz="2667"/>
            </a:lvl1pPr>
            <a:lvl2pPr marL="304804" indent="-152402">
              <a:lnSpc>
                <a:spcPct val="100000"/>
              </a:lnSpc>
              <a:buClr>
                <a:schemeClr val="tx1"/>
              </a:buClr>
              <a:buSzPct val="60000"/>
              <a:defRPr sz="2667"/>
            </a:lvl2pPr>
            <a:lvl3pPr marL="457206" indent="-152402">
              <a:lnSpc>
                <a:spcPct val="100000"/>
              </a:lnSpc>
              <a:buClr>
                <a:schemeClr val="tx1"/>
              </a:buClr>
              <a:buSzPct val="60000"/>
              <a:defRPr sz="2400"/>
            </a:lvl3pPr>
            <a:lvl4pPr marL="609608" indent="-165102">
              <a:lnSpc>
                <a:spcPct val="100000"/>
              </a:lnSpc>
              <a:buClr>
                <a:schemeClr val="tx1"/>
              </a:buClr>
              <a:buSzPct val="60000"/>
              <a:defRPr sz="2134"/>
            </a:lvl4pPr>
            <a:lvl5pPr marL="766243" indent="-156636">
              <a:lnSpc>
                <a:spcPct val="100000"/>
              </a:lnSpc>
              <a:buClr>
                <a:schemeClr val="tx1"/>
              </a:buClr>
              <a:buSzPct val="60000"/>
              <a:defRPr sz="21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765" y="2213123"/>
            <a:ext cx="5079057" cy="3908278"/>
          </a:xfrm>
          <a:prstGeom prst="rect">
            <a:avLst/>
          </a:prstGeom>
        </p:spPr>
        <p:txBody>
          <a:bodyPr/>
          <a:lstStyle>
            <a:lvl1pPr marL="152402" indent="-152402">
              <a:buClr>
                <a:schemeClr val="tx2"/>
              </a:buClr>
              <a:buSzPct val="60000"/>
              <a:defRPr lang="en-US" sz="2667" kern="1200" dirty="0" smtClean="0">
                <a:solidFill>
                  <a:schemeClr val="bg1"/>
                </a:solidFill>
                <a:latin typeface="+mn-lt"/>
                <a:ea typeface="ＭＳ Ｐゴシック" charset="0"/>
                <a:cs typeface="CiscoSans"/>
              </a:defRPr>
            </a:lvl1pPr>
            <a:lvl2pPr marL="304804" indent="-152402">
              <a:buClr>
                <a:schemeClr val="tx2"/>
              </a:buClr>
              <a:buSzPct val="60000"/>
              <a:defRPr sz="2667">
                <a:solidFill>
                  <a:schemeClr val="bg1"/>
                </a:solidFill>
              </a:defRPr>
            </a:lvl2pPr>
            <a:lvl3pPr marL="457206" indent="-152402">
              <a:buClr>
                <a:schemeClr val="tx2"/>
              </a:buClr>
              <a:buSzPct val="60000"/>
              <a:defRPr sz="2400">
                <a:solidFill>
                  <a:schemeClr val="bg1"/>
                </a:solidFill>
              </a:defRPr>
            </a:lvl3pPr>
            <a:lvl4pPr marL="609608" indent="-165102">
              <a:buClr>
                <a:schemeClr val="tx2"/>
              </a:buClr>
              <a:buSzPct val="60000"/>
              <a:defRPr sz="2134">
                <a:solidFill>
                  <a:schemeClr val="bg1"/>
                </a:solidFill>
              </a:defRPr>
            </a:lvl4pPr>
            <a:lvl5pPr marL="766243" indent="-156636">
              <a:buClr>
                <a:schemeClr val="tx2"/>
              </a:buClr>
              <a:buSzPct val="60000"/>
              <a:defRPr sz="213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88" y="6322204"/>
            <a:ext cx="4479537"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646975682"/>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918" y="709084"/>
            <a:ext cx="4746185" cy="4486462"/>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918" y="5416468"/>
            <a:ext cx="4746185" cy="700194"/>
          </a:xfrm>
          <a:prstGeom prst="rect">
            <a:avLst/>
          </a:prstGeom>
        </p:spPr>
        <p:txBody>
          <a:bodyPr lIns="0" tIns="0" rIns="0" bIns="0"/>
          <a:lstStyle>
            <a:lvl1pPr marL="0" indent="0">
              <a:buNone/>
              <a:defRPr sz="1867"/>
            </a:lvl1pPr>
          </a:lstStyle>
          <a:p>
            <a:pPr lvl="0"/>
            <a:r>
              <a:rPr lang="en-US" dirty="0"/>
              <a:t>Click to edit Master text styles</a:t>
            </a:r>
          </a:p>
        </p:txBody>
      </p:sp>
      <p:sp>
        <p:nvSpPr>
          <p:cNvPr id="10" name="Rectangle 4"/>
          <p:cNvSpPr>
            <a:spLocks noChangeArrowheads="1"/>
          </p:cNvSpPr>
          <p:nvPr userDrawn="1"/>
        </p:nvSpPr>
        <p:spPr bwMode="ltGray">
          <a:xfrm>
            <a:off x="636989" y="6322203"/>
            <a:ext cx="3818055"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289967044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918" y="709084"/>
            <a:ext cx="4746185" cy="5412315"/>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88" y="6322204"/>
            <a:ext cx="4352023"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165467625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636988" y="6322204"/>
            <a:ext cx="3929630"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35181479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7586" y="0"/>
            <a:ext cx="6086002" cy="68580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88" y="6322204"/>
            <a:ext cx="4399840"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418022323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918" y="670984"/>
            <a:ext cx="4746185"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88" y="6322204"/>
            <a:ext cx="4240447"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3808706969"/>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918" y="670984"/>
            <a:ext cx="4746185"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88" y="6322204"/>
            <a:ext cx="4543294"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BCEB">
                    <a:lumMod val="7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164614420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358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5" name="Freeform 6"/>
          <p:cNvSpPr>
            <a:spLocks noChangeAspect="1" noEditPoints="1"/>
          </p:cNvSpPr>
          <p:nvPr userDrawn="1"/>
        </p:nvSpPr>
        <p:spPr bwMode="auto">
          <a:xfrm>
            <a:off x="5017980" y="2838769"/>
            <a:ext cx="2157630"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pPr fontAlgn="base" hangingPunct="1">
              <a:spcBef>
                <a:spcPct val="0"/>
              </a:spcBef>
              <a:spcAft>
                <a:spcPct val="0"/>
              </a:spcAft>
            </a:pPr>
            <a:endParaRPr lang="en-US" sz="2400" kern="1200">
              <a:solidFill>
                <a:srgbClr val="005073"/>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64811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618431" y="1918748"/>
            <a:ext cx="5094461" cy="3020519"/>
          </a:xfrm>
        </p:spPr>
        <p:txBody>
          <a:bodyPr lIns="61715" tIns="34288" rIns="61715" bIns="34288" rtlCol="0">
            <a:noAutofit/>
          </a:bodyPr>
          <a:lstStyle>
            <a:lvl1pPr marL="0" indent="0" algn="l" defTabSz="914342" rtl="0" eaLnBrk="1" latinLnBrk="0" hangingPunct="1">
              <a:lnSpc>
                <a:spcPct val="80000"/>
              </a:lnSpc>
              <a:spcBef>
                <a:spcPct val="0"/>
              </a:spcBef>
              <a:buClr>
                <a:schemeClr val="tx1"/>
              </a:buClr>
              <a:buFont typeface="Ciscolight" pitchFamily="2" charset="0"/>
              <a:buNone/>
              <a:defRPr lang="en-US" sz="6000" b="0" kern="1200" spc="0" baseline="0" dirty="0">
                <a:solidFill>
                  <a:schemeClr val="tx2"/>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6564215" y="872691"/>
            <a:ext cx="5155178" cy="5120640"/>
          </a:xfrm>
          <a:prstGeom prst="rect">
            <a:avLst/>
          </a:prstGeom>
        </p:spPr>
        <p:txBody>
          <a:bodyPr lIns="91420" tIns="45710" rIns="91420" bIns="45710" anchor="ctr" anchorCtr="0">
            <a:noAutofit/>
          </a:bodyPr>
          <a:lstStyle>
            <a:lvl1pPr marL="0" indent="0">
              <a:buFontTx/>
              <a:buNone/>
              <a:defRPr sz="2134" baseline="0">
                <a:solidFill>
                  <a:schemeClr val="tx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935640268"/>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610758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1467" kern="1200" dirty="0">
              <a:solidFill>
                <a:srgbClr val="005073"/>
              </a:solidFill>
            </a:endParaRPr>
          </a:p>
        </p:txBody>
      </p:sp>
      <p:sp>
        <p:nvSpPr>
          <p:cNvPr id="3" name="Title Placeholder 5"/>
          <p:cNvSpPr>
            <a:spLocks noGrp="1"/>
          </p:cNvSpPr>
          <p:nvPr>
            <p:ph type="title"/>
          </p:nvPr>
        </p:nvSpPr>
        <p:spPr bwMode="auto">
          <a:xfrm>
            <a:off x="583765" y="2212975"/>
            <a:ext cx="5079057"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96"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636988" y="6322204"/>
            <a:ext cx="3929630"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005073">
                    <a:alpha val="60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94336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0DBE9-476D-406A-90BF-42C17CB33718}"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FC414-87C8-4658-BCA8-9677399406E0}" type="slidenum">
              <a:rPr lang="en-US" smtClean="0"/>
              <a:t>‹#›</a:t>
            </a:fld>
            <a:endParaRPr lang="en-US"/>
          </a:p>
        </p:txBody>
      </p:sp>
    </p:spTree>
    <p:extLst>
      <p:ext uri="{BB962C8B-B14F-4D97-AF65-F5344CB8AC3E}">
        <p14:creationId xmlns:p14="http://schemas.microsoft.com/office/powerpoint/2010/main" val="326499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583765" y="1799139"/>
            <a:ext cx="5339355" cy="4054500"/>
          </a:xfrm>
          <a:prstGeom prst="rect">
            <a:avLst/>
          </a:prstGeom>
        </p:spPr>
        <p:txBody>
          <a:bodyPr lIns="91420" tIns="45710" rIns="91420" bIns="45710"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11" name="Picture Placeholder 2"/>
          <p:cNvSpPr>
            <a:spLocks noGrp="1"/>
          </p:cNvSpPr>
          <p:nvPr>
            <p:ph type="pic" sz="quarter" idx="10"/>
          </p:nvPr>
        </p:nvSpPr>
        <p:spPr>
          <a:xfrm>
            <a:off x="6278298" y="1799167"/>
            <a:ext cx="5434233" cy="4054944"/>
          </a:xfrm>
          <a:prstGeom prst="rect">
            <a:avLst/>
          </a:prstGeom>
        </p:spPr>
        <p:txBody>
          <a:bodyPr vert="horz" lIns="91420" tIns="45710" rIns="91420" bIns="45710">
            <a:noAutofit/>
          </a:bodyPr>
          <a:lstStyle>
            <a:lvl1pPr marL="0" indent="0" algn="ctr">
              <a:buNone/>
              <a:defRPr sz="2667" b="0" i="0">
                <a:solidFill>
                  <a:schemeClr val="tx2"/>
                </a:solidFill>
                <a:latin typeface="+mn-lt"/>
                <a:cs typeface="CiscoSans ExtraLight"/>
              </a:defRPr>
            </a:lvl1pPr>
          </a:lstStyle>
          <a:p>
            <a:pPr lvl="0"/>
            <a:r>
              <a:rPr lang="en-US" noProof="0" dirty="0"/>
              <a:t>Click icon to add picture</a:t>
            </a:r>
          </a:p>
        </p:txBody>
      </p:sp>
      <p:sp>
        <p:nvSpPr>
          <p:cNvPr id="5" name="Title Placeholder 5"/>
          <p:cNvSpPr>
            <a:spLocks noGrp="1"/>
          </p:cNvSpPr>
          <p:nvPr>
            <p:ph type="title" hasCustomPrompt="1"/>
          </p:nvPr>
        </p:nvSpPr>
        <p:spPr bwMode="auto">
          <a:xfrm>
            <a:off x="583764" y="455085"/>
            <a:ext cx="1112876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083441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66641" y="4279401"/>
            <a:ext cx="6247303" cy="384175"/>
          </a:xfrm>
          <a:prstGeom prst="rect">
            <a:avLst/>
          </a:prstGeom>
        </p:spPr>
        <p:txBody>
          <a:bodyPr vert="horz" lIns="68574" tIns="34288" rIns="68574" bIns="34288" rtlCol="0">
            <a:noAutofit/>
          </a:bodyPr>
          <a:lstStyle>
            <a:lvl1pPr marL="0" indent="0" algn="l" defTabSz="914342" rtl="0" eaLnBrk="1" latinLnBrk="0" hangingPunct="1">
              <a:lnSpc>
                <a:spcPct val="95000"/>
              </a:lnSpc>
              <a:spcBef>
                <a:spcPts val="1440"/>
              </a:spcBef>
              <a:buClr>
                <a:srgbClr val="92D050"/>
              </a:buClr>
              <a:buSzPct val="90000"/>
              <a:buFont typeface="Arial" pitchFamily="34" charset="0"/>
              <a:buNone/>
              <a:tabLst/>
              <a:defRPr lang="en-US" sz="2400" kern="1200" baseline="0" dirty="0">
                <a:solidFill>
                  <a:schemeClr val="tx1"/>
                </a:solidFill>
                <a:latin typeface="+mj-lt"/>
                <a:ea typeface="+mn-ea"/>
                <a:cs typeface="+mn-cs"/>
              </a:defRPr>
            </a:lvl1pPr>
            <a:lvl2pPr marL="457167"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7" indent="0" algn="ctr">
              <a:buNone/>
              <a:defRPr>
                <a:solidFill>
                  <a:schemeClr val="tx1">
                    <a:tint val="75000"/>
                  </a:schemeClr>
                </a:solidFill>
              </a:defRPr>
            </a:lvl5pPr>
            <a:lvl6pPr marL="2285854"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4"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612781" y="3282703"/>
            <a:ext cx="6284228" cy="1022351"/>
          </a:xfrm>
        </p:spPr>
        <p:txBody>
          <a:bodyPr lIns="61715" tIns="34288" rIns="61715" bIns="34288" rtlCol="0" anchor="b">
            <a:noAutofit/>
          </a:bodyPr>
          <a:lstStyle>
            <a:lvl1pPr marL="0" indent="0" algn="l" defTabSz="914342" rtl="0" eaLnBrk="1" latinLnBrk="0" hangingPunct="1">
              <a:lnSpc>
                <a:spcPct val="80000"/>
              </a:lnSpc>
              <a:spcBef>
                <a:spcPct val="0"/>
              </a:spcBef>
              <a:buClr>
                <a:schemeClr val="tx1"/>
              </a:buClr>
              <a:buFont typeface="Ciscolight" pitchFamily="2" charset="0"/>
              <a:buNone/>
              <a:defRPr lang="en-US" sz="6933"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7388138" y="1917702"/>
            <a:ext cx="3569165" cy="2889251"/>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38563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70196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Photo_4_gri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554640" y="1092202"/>
            <a:ext cx="4932476" cy="1460499"/>
          </a:xfrm>
          <a:prstGeom prst="rect">
            <a:avLst/>
          </a:prstGeom>
        </p:spPr>
        <p:txBody>
          <a:bodyPr anchor="ctr" anchorCtr="0"/>
          <a:lstStyle>
            <a:lvl1pPr marL="0" indent="0">
              <a:buNone/>
              <a:defRPr sz="4800">
                <a:solidFill>
                  <a:schemeClr val="tx2"/>
                </a:solidFill>
              </a:defRPr>
            </a:lvl1pPr>
          </a:lstStyle>
          <a:p>
            <a:pPr lvl="0"/>
            <a:r>
              <a:rPr lang="en-US" dirty="0"/>
              <a:t>Click to edit text styles</a:t>
            </a:r>
          </a:p>
        </p:txBody>
      </p:sp>
      <p:sp>
        <p:nvSpPr>
          <p:cNvPr id="2" name="Rectangle 1"/>
          <p:cNvSpPr/>
          <p:nvPr userDrawn="1"/>
        </p:nvSpPr>
        <p:spPr>
          <a:xfrm>
            <a:off x="6096794" y="0"/>
            <a:ext cx="6096794" cy="6858000"/>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hangingPunct="1">
              <a:spcBef>
                <a:spcPct val="0"/>
              </a:spcBef>
              <a:spcAft>
                <a:spcPct val="0"/>
              </a:spcAft>
            </a:pPr>
            <a:endParaRPr lang="en-US" sz="2400" kern="1200" dirty="0">
              <a:solidFill>
                <a:srgbClr val="005073"/>
              </a:solidFill>
            </a:endParaRPr>
          </a:p>
        </p:txBody>
      </p:sp>
      <p:sp>
        <p:nvSpPr>
          <p:cNvPr id="5" name="Text Placeholder 4"/>
          <p:cNvSpPr>
            <a:spLocks noGrp="1"/>
          </p:cNvSpPr>
          <p:nvPr>
            <p:ph type="body" sz="quarter" idx="21"/>
          </p:nvPr>
        </p:nvSpPr>
        <p:spPr>
          <a:xfrm>
            <a:off x="554640" y="3124200"/>
            <a:ext cx="4932476" cy="2768600"/>
          </a:xfrm>
          <a:prstGeom prst="rect">
            <a:avLst/>
          </a:prstGeom>
        </p:spPr>
        <p:txBody>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19723009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pos="2592">
          <p15:clr>
            <a:srgbClr val="FBAE40"/>
          </p15:clr>
        </p15:guide>
        <p15:guide id="2" orient="horz" pos="324">
          <p15:clr>
            <a:srgbClr val="FBAE40"/>
          </p15:clr>
        </p15:guide>
        <p15:guide id="3" orient="horz" pos="1068">
          <p15:clr>
            <a:srgbClr val="FBAE40"/>
          </p15:clr>
        </p15:guide>
        <p15:guide id="4" orient="horz" pos="2916">
          <p15:clr>
            <a:srgbClr val="FBAE40"/>
          </p15:clr>
        </p15:guide>
        <p15:guide id="5" pos="1632">
          <p15:clr>
            <a:srgbClr val="FBAE40"/>
          </p15:clr>
        </p15:guide>
        <p15:guide id="6" orient="horz" pos="936">
          <p15:clr>
            <a:srgbClr val="FBAE40"/>
          </p15:clr>
        </p15:guide>
        <p15:guide id="7" pos="262">
          <p15:clr>
            <a:srgbClr val="FBAE40"/>
          </p15:clr>
        </p15:guide>
        <p15:guide id="8" pos="2880">
          <p15:clr>
            <a:srgbClr val="FBAE40"/>
          </p15:clr>
        </p15:guide>
        <p15:guide id="9" pos="3604">
          <p15:clr>
            <a:srgbClr val="FBAE40"/>
          </p15:clr>
        </p15:guide>
        <p15:guide id="10" pos="4041">
          <p15:clr>
            <a:srgbClr val="FBAE40"/>
          </p15:clr>
        </p15:guide>
        <p15:guide id="11" pos="5376">
          <p15:clr>
            <a:srgbClr val="FBAE40"/>
          </p15:clr>
        </p15:guide>
        <p15:guide id="12" orient="horz" pos="1212">
          <p15:clr>
            <a:srgbClr val="FBAE40"/>
          </p15:clr>
        </p15:guide>
        <p15:guide id="13" orient="horz" pos="516">
          <p15:clr>
            <a:srgbClr val="FBAE40"/>
          </p15:clr>
        </p15:guide>
        <p15:guide id="14" orient="horz" pos="716">
          <p15:clr>
            <a:srgbClr val="FBAE40"/>
          </p15:clr>
        </p15:guide>
        <p15:guide id="15" orient="horz" pos="14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3588" cy="6858000"/>
          </a:xfrm>
          <a:prstGeom prst="rect">
            <a:avLst/>
          </a:prstGeom>
        </p:spPr>
      </p:pic>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5"/>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bg2"/>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dirty="0"/>
              <a:t>Click to edit Master text styles</a:t>
            </a:r>
          </a:p>
        </p:txBody>
      </p:sp>
      <p:sp>
        <p:nvSpPr>
          <p:cNvPr id="2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656252" y="527051"/>
            <a:ext cx="106270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70043403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1"/>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656252" y="527051"/>
            <a:ext cx="1062704" cy="565151"/>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accent1"/>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dirty="0"/>
              <a:t>Click to edit Master text styles</a:t>
            </a:r>
          </a:p>
        </p:txBody>
      </p:sp>
      <p:sp>
        <p:nvSpPr>
          <p:cNvPr id="3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87519345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358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5"/>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656252" y="527051"/>
            <a:ext cx="106270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bg2"/>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dirty="0"/>
              <a:t>Click to edit Master text styles</a:t>
            </a:r>
          </a:p>
        </p:txBody>
      </p:sp>
      <p:sp>
        <p:nvSpPr>
          <p:cNvPr id="3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35177918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accent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3199060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12193588" cy="6857999"/>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p:nvPr>
        </p:nvSpPr>
        <p:spPr>
          <a:xfrm>
            <a:off x="555306" y="1220545"/>
            <a:ext cx="10132042"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cs typeface="CiscoSans Thin"/>
              </a:defRPr>
            </a:lvl1pPr>
          </a:lstStyle>
          <a:p>
            <a:r>
              <a:rPr lang="en-US" dirty="0"/>
              <a:t>Click to edit Master title style</a:t>
            </a:r>
          </a:p>
        </p:txBody>
      </p:sp>
      <p:sp>
        <p:nvSpPr>
          <p:cNvPr id="26" name="Rectangle 25"/>
          <p:cNvSpPr>
            <a:spLocks noChangeArrowheads="1"/>
          </p:cNvSpPr>
          <p:nvPr userDrawn="1"/>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bg1"/>
                </a:solidFill>
                <a:latin typeface="+mn-lt"/>
                <a:ea typeface="+mn-ea"/>
                <a:cs typeface="CiscoSans Thin"/>
              </a:rPr>
              <a:pPr algn="r" defTabSz="814305" fontAlgn="auto">
                <a:spcBef>
                  <a:spcPts val="0"/>
                </a:spcBef>
                <a:spcAft>
                  <a:spcPts val="0"/>
                </a:spcAft>
                <a:defRPr/>
              </a:pPr>
              <a:t>‹#›</a:t>
            </a:fld>
            <a:endParaRPr lang="en-US" sz="800" dirty="0">
              <a:solidFill>
                <a:schemeClr val="bg1"/>
              </a:solidFill>
              <a:latin typeface="+mn-lt"/>
              <a:ea typeface="+mn-ea"/>
              <a:cs typeface="CiscoSans Thin"/>
            </a:endParaRPr>
          </a:p>
        </p:txBody>
      </p:sp>
      <p:sp>
        <p:nvSpPr>
          <p:cNvPr id="27" name="Rectangle 4"/>
          <p:cNvSpPr>
            <a:spLocks noChangeArrowheads="1"/>
          </p:cNvSpPr>
          <p:nvPr userDrawn="1"/>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bg1"/>
                </a:solidFill>
                <a:latin typeface="+mn-lt"/>
                <a:ea typeface="+mn-ea"/>
                <a:cs typeface="CiscoSans Thin"/>
              </a:rPr>
              <a:t>© 2017 Cisco and/or its affiliates. All rights reserved. Cisco Confidential</a:t>
            </a:r>
          </a:p>
        </p:txBody>
      </p:sp>
      <p:grpSp>
        <p:nvGrpSpPr>
          <p:cNvPr id="28" name="Group 4"/>
          <p:cNvGrpSpPr>
            <a:grpSpLocks noChangeAspect="1"/>
          </p:cNvGrpSpPr>
          <p:nvPr userDrawn="1"/>
        </p:nvGrpSpPr>
        <p:grpSpPr bwMode="auto">
          <a:xfrm>
            <a:off x="677474" y="6286929"/>
            <a:ext cx="453735" cy="241299"/>
            <a:chOff x="310" y="249"/>
            <a:chExt cx="502" cy="267"/>
          </a:xfrm>
          <a:solidFill>
            <a:schemeClr val="bg1"/>
          </a:solidFill>
        </p:grpSpPr>
        <p:sp>
          <p:nvSpPr>
            <p:cNvPr id="2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1"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2"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3"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409963261"/>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5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3588"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p:nvPr>
        </p:nvSpPr>
        <p:spPr>
          <a:xfrm>
            <a:off x="555306" y="1220545"/>
            <a:ext cx="10132042"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bg1"/>
                </a:solidFill>
                <a:latin typeface="+mn-lt"/>
                <a:ea typeface="+mn-ea"/>
                <a:cs typeface="CiscoSans Thin"/>
              </a:rPr>
              <a:pPr algn="r" defTabSz="814305" fontAlgn="auto">
                <a:spcBef>
                  <a:spcPts val="0"/>
                </a:spcBef>
                <a:spcAft>
                  <a:spcPts val="0"/>
                </a:spcAft>
                <a:defRPr/>
              </a:pPr>
              <a:t>‹#›</a:t>
            </a:fld>
            <a:endParaRPr lang="en-US" sz="800" dirty="0">
              <a:solidFill>
                <a:schemeClr val="bg1"/>
              </a:solidFill>
              <a:latin typeface="+mn-lt"/>
              <a:ea typeface="+mn-ea"/>
              <a:cs typeface="CiscoSans Thin"/>
            </a:endParaRPr>
          </a:p>
        </p:txBody>
      </p:sp>
      <p:sp>
        <p:nvSpPr>
          <p:cNvPr id="9" name="Rectangle 4"/>
          <p:cNvSpPr>
            <a:spLocks noChangeArrowheads="1"/>
          </p:cNvSpPr>
          <p:nvPr userDrawn="1"/>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bg1"/>
                </a:solidFill>
                <a:latin typeface="+mn-lt"/>
                <a:ea typeface="+mn-ea"/>
                <a:cs typeface="CiscoSans Thin"/>
              </a:rPr>
              <a:t>© 2017 Cisco and/or its affiliates. All rights reserved. Cisco Confidential</a:t>
            </a:r>
          </a:p>
        </p:txBody>
      </p:sp>
      <p:grpSp>
        <p:nvGrpSpPr>
          <p:cNvPr id="11" name="Group 4"/>
          <p:cNvGrpSpPr>
            <a:grpSpLocks noChangeAspect="1"/>
          </p:cNvGrpSpPr>
          <p:nvPr userDrawn="1"/>
        </p:nvGrpSpPr>
        <p:grpSpPr bwMode="auto">
          <a:xfrm>
            <a:off x="677474" y="6286929"/>
            <a:ext cx="453735" cy="241299"/>
            <a:chOff x="310" y="249"/>
            <a:chExt cx="502" cy="267"/>
          </a:xfrm>
          <a:solidFill>
            <a:schemeClr val="bg1"/>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71852449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3588" cy="6858000"/>
          </a:xfrm>
          <a:prstGeom prst="rect">
            <a:avLst/>
          </a:prstGeom>
        </p:spPr>
      </p:pic>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5"/>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bg2"/>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a:t>Click to edit Master text styles</a:t>
            </a:r>
          </a:p>
        </p:txBody>
      </p:sp>
      <p:sp>
        <p:nvSpPr>
          <p:cNvPr id="2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656252" y="527051"/>
            <a:ext cx="106270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3292444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4_Segu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0" y="1"/>
            <a:ext cx="12193588" cy="6857999"/>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p:nvPr>
        </p:nvSpPr>
        <p:spPr>
          <a:xfrm>
            <a:off x="555306" y="1220545"/>
            <a:ext cx="10132042"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bg1"/>
                </a:solidFill>
                <a:latin typeface="+mn-lt"/>
                <a:ea typeface="+mn-ea"/>
                <a:cs typeface="CiscoSans Thin"/>
              </a:rPr>
              <a:pPr algn="r" defTabSz="814305" fontAlgn="auto">
                <a:spcBef>
                  <a:spcPts val="0"/>
                </a:spcBef>
                <a:spcAft>
                  <a:spcPts val="0"/>
                </a:spcAft>
                <a:defRPr/>
              </a:pPr>
              <a:t>‹#›</a:t>
            </a:fld>
            <a:endParaRPr lang="en-US" sz="800" dirty="0">
              <a:solidFill>
                <a:schemeClr val="bg1"/>
              </a:solidFill>
              <a:latin typeface="+mn-lt"/>
              <a:ea typeface="+mn-ea"/>
              <a:cs typeface="CiscoSans Thin"/>
            </a:endParaRPr>
          </a:p>
        </p:txBody>
      </p:sp>
      <p:sp>
        <p:nvSpPr>
          <p:cNvPr id="9" name="Rectangle 4"/>
          <p:cNvSpPr>
            <a:spLocks noChangeArrowheads="1"/>
          </p:cNvSpPr>
          <p:nvPr userDrawn="1"/>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bg1"/>
                </a:solidFill>
                <a:latin typeface="+mn-lt"/>
                <a:ea typeface="+mn-ea"/>
                <a:cs typeface="CiscoSans Thin"/>
              </a:rPr>
              <a:t>© 2017 Cisco and/or its affiliates. All rights reserved. Cisco Confidential</a:t>
            </a:r>
          </a:p>
        </p:txBody>
      </p:sp>
      <p:grpSp>
        <p:nvGrpSpPr>
          <p:cNvPr id="11" name="Group 4"/>
          <p:cNvGrpSpPr>
            <a:grpSpLocks noChangeAspect="1"/>
          </p:cNvGrpSpPr>
          <p:nvPr userDrawn="1"/>
        </p:nvGrpSpPr>
        <p:grpSpPr bwMode="auto">
          <a:xfrm>
            <a:off x="677474" y="6286929"/>
            <a:ext cx="453735" cy="241299"/>
            <a:chOff x="310" y="249"/>
            <a:chExt cx="502" cy="267"/>
          </a:xfrm>
          <a:solidFill>
            <a:schemeClr val="bg1"/>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654834966"/>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Rectangle 2"/>
          <p:cNvSpPr/>
          <p:nvPr userDrawn="1"/>
        </p:nvSpPr>
        <p:spPr>
          <a:xfrm>
            <a:off x="0" y="1"/>
            <a:ext cx="12193588" cy="685799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p:nvPr>
        </p:nvSpPr>
        <p:spPr>
          <a:xfrm>
            <a:off x="555306" y="1220545"/>
            <a:ext cx="10132042"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cs typeface="CiscoSans Thin"/>
              </a:defRPr>
            </a:lvl1pPr>
          </a:lstStyle>
          <a:p>
            <a:r>
              <a:rPr lang="en-US" dirty="0"/>
              <a:t>Click to edit Master title style</a:t>
            </a:r>
          </a:p>
        </p:txBody>
      </p:sp>
      <p:sp>
        <p:nvSpPr>
          <p:cNvPr id="4" name="Rectangle 3"/>
          <p:cNvSpPr>
            <a:spLocks noChangeArrowheads="1"/>
          </p:cNvSpPr>
          <p:nvPr userDrawn="1"/>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bg1"/>
                </a:solidFill>
                <a:latin typeface="+mn-lt"/>
                <a:ea typeface="+mn-ea"/>
                <a:cs typeface="CiscoSans Thin"/>
              </a:rPr>
              <a:pPr algn="r" defTabSz="814305" fontAlgn="auto">
                <a:spcBef>
                  <a:spcPts val="0"/>
                </a:spcBef>
                <a:spcAft>
                  <a:spcPts val="0"/>
                </a:spcAft>
                <a:defRPr/>
              </a:pPr>
              <a:t>‹#›</a:t>
            </a:fld>
            <a:endParaRPr lang="en-US" sz="800" dirty="0">
              <a:solidFill>
                <a:schemeClr val="bg1"/>
              </a:solidFill>
              <a:latin typeface="+mn-lt"/>
              <a:ea typeface="+mn-ea"/>
              <a:cs typeface="CiscoSans Thin"/>
            </a:endParaRPr>
          </a:p>
        </p:txBody>
      </p:sp>
      <p:sp>
        <p:nvSpPr>
          <p:cNvPr id="5" name="Rectangle 4"/>
          <p:cNvSpPr>
            <a:spLocks noChangeArrowheads="1"/>
          </p:cNvSpPr>
          <p:nvPr userDrawn="1"/>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bg1"/>
                </a:solidFill>
                <a:latin typeface="+mn-lt"/>
                <a:ea typeface="+mn-ea"/>
                <a:cs typeface="CiscoSans Thin"/>
              </a:rPr>
              <a:t>© 2017 Cisco and/or its affiliates. All rights reserved. Cisco Confidential</a:t>
            </a:r>
          </a:p>
        </p:txBody>
      </p:sp>
      <p:grpSp>
        <p:nvGrpSpPr>
          <p:cNvPr id="6" name="Group 4"/>
          <p:cNvGrpSpPr>
            <a:grpSpLocks noChangeAspect="1"/>
          </p:cNvGrpSpPr>
          <p:nvPr userDrawn="1"/>
        </p:nvGrpSpPr>
        <p:grpSpPr bwMode="auto">
          <a:xfrm>
            <a:off x="677474" y="6286929"/>
            <a:ext cx="453735" cy="241299"/>
            <a:chOff x="310" y="249"/>
            <a:chExt cx="502" cy="267"/>
          </a:xfrm>
          <a:solidFill>
            <a:schemeClr val="bg1"/>
          </a:solidFill>
        </p:grpSpPr>
        <p:sp>
          <p:nvSpPr>
            <p:cNvPr id="8"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9"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1"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856004746"/>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1046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12193587" cy="6887832"/>
          </a:xfrm>
          <a:prstGeom prst="rect">
            <a:avLst/>
          </a:prstGeom>
        </p:spPr>
      </p:pic>
      <p:grpSp>
        <p:nvGrpSpPr>
          <p:cNvPr id="4" name="Group 4"/>
          <p:cNvGrpSpPr>
            <a:grpSpLocks noChangeAspect="1"/>
          </p:cNvGrpSpPr>
          <p:nvPr userDrawn="1"/>
        </p:nvGrpSpPr>
        <p:grpSpPr bwMode="auto">
          <a:xfrm>
            <a:off x="4995709" y="2839808"/>
            <a:ext cx="2157540"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83870142"/>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3588" cy="6858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 name="Group 4"/>
          <p:cNvGrpSpPr>
            <a:grpSpLocks noChangeAspect="1"/>
          </p:cNvGrpSpPr>
          <p:nvPr userDrawn="1"/>
        </p:nvGrpSpPr>
        <p:grpSpPr bwMode="auto">
          <a:xfrm>
            <a:off x="4995709" y="2839808"/>
            <a:ext cx="2157540" cy="1147389"/>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9423503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1"/>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656252" y="527051"/>
            <a:ext cx="1062704" cy="565151"/>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2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accent1"/>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a:t>Click to edit Master text styles</a:t>
            </a:r>
          </a:p>
        </p:txBody>
      </p:sp>
      <p:sp>
        <p:nvSpPr>
          <p:cNvPr id="3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68349130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3588"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ubtitle 2"/>
          <p:cNvSpPr>
            <a:spLocks noGrp="1"/>
          </p:cNvSpPr>
          <p:nvPr>
            <p:ph type="subTitle" idx="1"/>
          </p:nvPr>
        </p:nvSpPr>
        <p:spPr>
          <a:xfrm>
            <a:off x="626077" y="5079369"/>
            <a:ext cx="5759557" cy="384175"/>
          </a:xfrm>
          <a:prstGeom prst="rect">
            <a:avLst/>
          </a:prstGeom>
        </p:spPr>
        <p:txBody>
          <a:bodyPr lIns="91420" tIns="45710" rIns="91420" bIns="45710" anchor="b" anchorCtr="0">
            <a:noAutofit/>
          </a:bodyPr>
          <a:lstStyle>
            <a:lvl1pPr marL="0" indent="0" algn="l">
              <a:buNone/>
              <a:defRPr sz="1600" b="0" i="0">
                <a:solidFill>
                  <a:schemeClr val="accent5"/>
                </a:solidFill>
                <a:latin typeface="+mn-lt"/>
                <a:cs typeface="CiscoSans"/>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626077" y="5399365"/>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626077" y="5719361"/>
            <a:ext cx="5759557" cy="384175"/>
          </a:xfrm>
          <a:prstGeom prst="rect">
            <a:avLst/>
          </a:prstGeom>
        </p:spPr>
        <p:txBody>
          <a:bodyPr lIns="91420" tIns="45710" rIns="91420" bIns="45710"/>
          <a:lstStyle>
            <a:lvl1pPr marL="0" indent="0" algn="l">
              <a:buFontTx/>
              <a:buNone/>
              <a:defRPr lang="en-US" sz="1600" b="0" i="0" kern="1200" dirty="0" smtClean="0">
                <a:solidFill>
                  <a:schemeClr val="accent5"/>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656252" y="527051"/>
            <a:ext cx="1062704" cy="565151"/>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29" name="Text Placeholder 2"/>
          <p:cNvSpPr>
            <a:spLocks noGrp="1"/>
          </p:cNvSpPr>
          <p:nvPr>
            <p:ph type="body" sz="quarter" idx="13"/>
          </p:nvPr>
        </p:nvSpPr>
        <p:spPr>
          <a:xfrm>
            <a:off x="617803" y="3829649"/>
            <a:ext cx="7901357" cy="398668"/>
          </a:xfrm>
          <a:prstGeom prst="rect">
            <a:avLst/>
          </a:prstGeom>
        </p:spPr>
        <p:txBody>
          <a:bodyPr lIns="91420" tIns="45710" rIns="91420" bIns="45710"/>
          <a:lstStyle>
            <a:lvl1pPr marL="0" indent="0">
              <a:buFont typeface="Arial" panose="020B0604020202020204" pitchFamily="34" charset="0"/>
              <a:buNone/>
              <a:defRPr sz="2667" baseline="0">
                <a:solidFill>
                  <a:schemeClr val="bg2"/>
                </a:solidFill>
                <a:latin typeface="+mj-lt"/>
              </a:defRPr>
            </a:lvl1pPr>
            <a:lvl2pPr marL="406365" indent="0">
              <a:buNone/>
              <a:defRPr/>
            </a:lvl2pPr>
            <a:lvl3pPr marL="569854" indent="0">
              <a:buNone/>
              <a:defRPr/>
            </a:lvl3pPr>
            <a:lvl4pPr marL="688908" indent="0">
              <a:buNone/>
              <a:defRPr/>
            </a:lvl4pPr>
            <a:lvl5pPr marL="801608" indent="0">
              <a:buNone/>
              <a:defRPr/>
            </a:lvl5pPr>
          </a:lstStyle>
          <a:p>
            <a:pPr lvl="0"/>
            <a:r>
              <a:rPr lang="en-US"/>
              <a:t>Click to edit Master text styles</a:t>
            </a:r>
          </a:p>
        </p:txBody>
      </p:sp>
      <p:sp>
        <p:nvSpPr>
          <p:cNvPr id="30" name="Title 1"/>
          <p:cNvSpPr>
            <a:spLocks noGrp="1"/>
          </p:cNvSpPr>
          <p:nvPr>
            <p:ph type="ctrTitle"/>
          </p:nvPr>
        </p:nvSpPr>
        <p:spPr>
          <a:xfrm>
            <a:off x="567761" y="3067667"/>
            <a:ext cx="7941718"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16440684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3588" cy="68579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p:nvPr>
        </p:nvSpPr>
        <p:spPr>
          <a:xfrm>
            <a:off x="555306" y="1220545"/>
            <a:ext cx="10132042"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accent5">
                    <a:lumMod val="50000"/>
                  </a:schemeClr>
                </a:solidFill>
                <a:latin typeface="+mn-lt"/>
                <a:ea typeface="+mn-ea"/>
                <a:cs typeface="CiscoSans Thin"/>
              </a:rPr>
              <a:pPr algn="r" defTabSz="814305" fontAlgn="auto">
                <a:spcBef>
                  <a:spcPts val="0"/>
                </a:spcBef>
                <a:spcAft>
                  <a:spcPts val="0"/>
                </a:spcAft>
                <a:defRPr/>
              </a:pPr>
              <a:t>‹#›</a:t>
            </a:fld>
            <a:endParaRPr lang="en-US" sz="8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677474" y="6286929"/>
            <a:ext cx="453735" cy="241299"/>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9240683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p:cNvSpPr/>
          <p:nvPr userDrawn="1"/>
        </p:nvSpPr>
        <p:spPr>
          <a:xfrm>
            <a:off x="0" y="6057900"/>
            <a:ext cx="12193587" cy="800100"/>
          </a:xfrm>
          <a:prstGeom prst="rtTriangle">
            <a:avLst/>
          </a:prstGeom>
          <a:solidFill>
            <a:srgbClr val="F8AC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Right Triangle 7"/>
          <p:cNvSpPr/>
          <p:nvPr userDrawn="1"/>
        </p:nvSpPr>
        <p:spPr>
          <a:xfrm flipH="1">
            <a:off x="-1" y="6057900"/>
            <a:ext cx="12193588" cy="800100"/>
          </a:xfrm>
          <a:prstGeom prst="rtTriangle">
            <a:avLst/>
          </a:prstGeom>
          <a:solidFill>
            <a:srgbClr val="1C3B7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9" name="Picture 8"/>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91800" y="6342549"/>
            <a:ext cx="1342062" cy="291590"/>
          </a:xfrm>
          <a:prstGeom prst="rect">
            <a:avLst/>
          </a:prstGeom>
        </p:spPr>
      </p:pic>
    </p:spTree>
    <p:extLst>
      <p:ext uri="{BB962C8B-B14F-4D97-AF65-F5344CB8AC3E}">
        <p14:creationId xmlns:p14="http://schemas.microsoft.com/office/powerpoint/2010/main" val="21219723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717" r:id="rId4"/>
    <p:sldLayoutId id="214748371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4276" y="455085"/>
            <a:ext cx="1112876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accent3">
                    <a:lumMod val="85000"/>
                  </a:schemeClr>
                </a:solidFill>
                <a:latin typeface="+mn-lt"/>
                <a:ea typeface="+mn-ea"/>
                <a:cs typeface="CiscoSans Thin"/>
              </a:rPr>
              <a:pPr algn="r" defTabSz="814305" fontAlgn="auto">
                <a:spcBef>
                  <a:spcPts val="0"/>
                </a:spcBef>
                <a:spcAft>
                  <a:spcPts val="0"/>
                </a:spcAft>
                <a:defRPr/>
              </a:pPr>
              <a:t>‹#›</a:t>
            </a:fld>
            <a:endParaRPr lang="en-US" sz="8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677474" y="6286929"/>
            <a:ext cx="453735" cy="241299"/>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953513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715" r:id="rId16"/>
  </p:sldLayoutIdLst>
  <p:transition spd="slow">
    <p:wipe/>
  </p:transition>
  <p:txStyles>
    <p:titleStyle>
      <a:lvl1pPr algn="l" defTabSz="912261" rtl="0" eaLnBrk="1" fontAlgn="base" hangingPunct="1">
        <a:lnSpc>
          <a:spcPct val="80000"/>
        </a:lnSpc>
        <a:spcBef>
          <a:spcPct val="0"/>
        </a:spcBef>
        <a:spcAft>
          <a:spcPct val="0"/>
        </a:spcAft>
        <a:defRPr lang="en-US" sz="4267" kern="1200" dirty="0">
          <a:solidFill>
            <a:schemeClr val="accent4"/>
          </a:solidFill>
          <a:latin typeface="+mj-lt"/>
          <a:ea typeface="ＭＳ Ｐゴシック" charset="0"/>
          <a:cs typeface="CiscoSans"/>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764" y="455085"/>
            <a:ext cx="1112876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89" y="6322204"/>
            <a:ext cx="4535324" cy="206025"/>
          </a:xfrm>
          <a:prstGeom prst="rect">
            <a:avLst/>
          </a:prstGeom>
          <a:noFill/>
          <a:ln w="9525">
            <a:noFill/>
            <a:miter lim="800000"/>
            <a:headEnd/>
            <a:tailEnd/>
          </a:ln>
          <a:effectLst/>
        </p:spPr>
        <p:txBody>
          <a:bodyPr wrap="square" lIns="82115" tIns="41056" rIns="82115" bIns="41056" anchor="b">
            <a:spAutoFit/>
          </a:bodyPr>
          <a:lstStyle/>
          <a:p>
            <a:pPr defTabSz="814336" hangingPunct="1">
              <a:defRPr/>
            </a:pPr>
            <a:r>
              <a:rPr lang="en-US" sz="800" kern="1200" spc="27" dirty="0">
                <a:solidFill>
                  <a:srgbClr val="FFFFFF">
                    <a:lumMod val="65000"/>
                  </a:srgbClr>
                </a:solidFill>
                <a:cs typeface="CiscoSans Thin"/>
              </a:rPr>
              <a:t>© 2017  Cisco and/or its affiliates. All rights reserved.   Cisco Confidential</a:t>
            </a:r>
          </a:p>
        </p:txBody>
      </p:sp>
    </p:spTree>
    <p:extLst>
      <p:ext uri="{BB962C8B-B14F-4D97-AF65-F5344CB8AC3E}">
        <p14:creationId xmlns:p14="http://schemas.microsoft.com/office/powerpoint/2010/main" val="35198058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Lst>
  <p:txStyles>
    <p:titleStyle>
      <a:lvl1pPr algn="l" defTabSz="912296" rtl="0" eaLnBrk="1" fontAlgn="base" hangingPunct="1">
        <a:lnSpc>
          <a:spcPct val="80000"/>
        </a:lnSpc>
        <a:spcBef>
          <a:spcPct val="0"/>
        </a:spcBef>
        <a:spcAft>
          <a:spcPct val="0"/>
        </a:spcAft>
        <a:defRPr lang="en-US" sz="3734" b="0" i="0" u="none" kern="1200" dirty="0">
          <a:solidFill>
            <a:schemeClr val="tx2"/>
          </a:solidFill>
          <a:latin typeface="+mj-lt"/>
          <a:ea typeface="CiscoSansTT Thin" charset="0"/>
          <a:cs typeface="CiscoSansTT Thin" charset="0"/>
        </a:defRPr>
      </a:lvl1pPr>
      <a:lvl2pPr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608"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215"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823"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431" algn="l" defTabSz="91229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7" indent="-226487" algn="l" defTabSz="912296" rtl="0" eaLnBrk="1" fontAlgn="base" hangingPunct="1">
        <a:lnSpc>
          <a:spcPct val="95000"/>
        </a:lnSpc>
        <a:spcBef>
          <a:spcPts val="1434"/>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73" indent="-287871" algn="l" defTabSz="912296"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41" indent="-226487" algn="l" defTabSz="912296" rtl="0" eaLnBrk="1" fontAlgn="base" hangingPunct="1">
        <a:lnSpc>
          <a:spcPct val="95000"/>
        </a:lnSpc>
        <a:spcBef>
          <a:spcPts val="834"/>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93" indent="-226487" algn="l" defTabSz="912296" rtl="0" eaLnBrk="1" fontAlgn="base" hangingPunct="1">
        <a:lnSpc>
          <a:spcPct val="95000"/>
        </a:lnSpc>
        <a:spcBef>
          <a:spcPts val="834"/>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43" indent="-226487" algn="l" defTabSz="912296" rtl="0" eaLnBrk="1" fontAlgn="base" hangingPunct="1">
        <a:lnSpc>
          <a:spcPct val="95000"/>
        </a:lnSpc>
        <a:spcBef>
          <a:spcPts val="834"/>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823" indent="-228596" algn="l" defTabSz="91438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808" indent="-228566" algn="l" defTabSz="914381"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334" indent="0" algn="l" defTabSz="91438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119"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1" rtl="0" eaLnBrk="1" latinLnBrk="0" hangingPunct="1">
        <a:defRPr sz="1867" kern="1200">
          <a:solidFill>
            <a:schemeClr val="tx1"/>
          </a:solidFill>
          <a:latin typeface="+mn-lt"/>
          <a:ea typeface="+mn-ea"/>
          <a:cs typeface="+mn-cs"/>
        </a:defRPr>
      </a:lvl1pPr>
      <a:lvl2pPr marL="457187" algn="l" defTabSz="914381" rtl="0" eaLnBrk="1" latinLnBrk="0" hangingPunct="1">
        <a:defRPr sz="1867" kern="1200">
          <a:solidFill>
            <a:schemeClr val="tx1"/>
          </a:solidFill>
          <a:latin typeface="+mn-lt"/>
          <a:ea typeface="+mn-ea"/>
          <a:cs typeface="+mn-cs"/>
        </a:defRPr>
      </a:lvl2pPr>
      <a:lvl3pPr marL="914381" algn="l" defTabSz="914381" rtl="0" eaLnBrk="1" latinLnBrk="0" hangingPunct="1">
        <a:defRPr sz="1867" kern="1200">
          <a:solidFill>
            <a:schemeClr val="tx1"/>
          </a:solidFill>
          <a:latin typeface="+mn-lt"/>
          <a:ea typeface="+mn-ea"/>
          <a:cs typeface="+mn-cs"/>
        </a:defRPr>
      </a:lvl3pPr>
      <a:lvl4pPr marL="1371571" algn="l" defTabSz="914381" rtl="0" eaLnBrk="1" latinLnBrk="0" hangingPunct="1">
        <a:defRPr sz="1867" kern="1200">
          <a:solidFill>
            <a:schemeClr val="tx1"/>
          </a:solidFill>
          <a:latin typeface="+mn-lt"/>
          <a:ea typeface="+mn-ea"/>
          <a:cs typeface="+mn-cs"/>
        </a:defRPr>
      </a:lvl4pPr>
      <a:lvl5pPr marL="1828763" algn="l" defTabSz="914381" rtl="0" eaLnBrk="1" latinLnBrk="0" hangingPunct="1">
        <a:defRPr sz="1867" kern="1200">
          <a:solidFill>
            <a:schemeClr val="tx1"/>
          </a:solidFill>
          <a:latin typeface="+mn-lt"/>
          <a:ea typeface="+mn-ea"/>
          <a:cs typeface="+mn-cs"/>
        </a:defRPr>
      </a:lvl5pPr>
      <a:lvl6pPr marL="2285950" algn="l" defTabSz="914381" rtl="0" eaLnBrk="1" latinLnBrk="0" hangingPunct="1">
        <a:defRPr sz="1867" kern="1200">
          <a:solidFill>
            <a:schemeClr val="tx1"/>
          </a:solidFill>
          <a:latin typeface="+mn-lt"/>
          <a:ea typeface="+mn-ea"/>
          <a:cs typeface="+mn-cs"/>
        </a:defRPr>
      </a:lvl6pPr>
      <a:lvl7pPr marL="2743144" algn="l" defTabSz="914381" rtl="0" eaLnBrk="1" latinLnBrk="0" hangingPunct="1">
        <a:defRPr sz="1867" kern="1200">
          <a:solidFill>
            <a:schemeClr val="tx1"/>
          </a:solidFill>
          <a:latin typeface="+mn-lt"/>
          <a:ea typeface="+mn-ea"/>
          <a:cs typeface="+mn-cs"/>
        </a:defRPr>
      </a:lvl7pPr>
      <a:lvl8pPr marL="3200334" algn="l" defTabSz="914381" rtl="0" eaLnBrk="1" latinLnBrk="0" hangingPunct="1">
        <a:defRPr sz="1867" kern="1200">
          <a:solidFill>
            <a:schemeClr val="tx1"/>
          </a:solidFill>
          <a:latin typeface="+mn-lt"/>
          <a:ea typeface="+mn-ea"/>
          <a:cs typeface="+mn-cs"/>
        </a:defRPr>
      </a:lvl8pPr>
      <a:lvl9pPr marL="3657526" algn="l" defTabSz="914381"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4276" y="455085"/>
            <a:ext cx="1112876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11356143" y="6323876"/>
            <a:ext cx="290868"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accent3">
                    <a:lumMod val="85000"/>
                  </a:schemeClr>
                </a:solidFill>
                <a:latin typeface="+mn-lt"/>
                <a:ea typeface="+mn-ea"/>
                <a:cs typeface="CiscoSans Thin"/>
              </a:rPr>
              <a:pPr algn="r" defTabSz="814305" fontAlgn="auto">
                <a:spcBef>
                  <a:spcPts val="0"/>
                </a:spcBef>
                <a:spcAft>
                  <a:spcPts val="0"/>
                </a:spcAft>
                <a:defRPr/>
              </a:pPr>
              <a:t>‹#›</a:t>
            </a:fld>
            <a:endParaRPr lang="en-US" sz="8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7824363" y="6322205"/>
            <a:ext cx="3544486"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accent3">
                    <a:lumMod val="85000"/>
                  </a:schemeClr>
                </a:solidFill>
                <a:latin typeface="+mn-lt"/>
                <a:ea typeface="+mn-ea"/>
                <a:cs typeface="CiscoSans Thin"/>
              </a:rPr>
              <a:t>© 2017 Cisco and/or its affiliates. All rights reserved. Cisco Confidential</a:t>
            </a:r>
          </a:p>
        </p:txBody>
      </p:sp>
      <p:grpSp>
        <p:nvGrpSpPr>
          <p:cNvPr id="6" name="Group 4"/>
          <p:cNvGrpSpPr>
            <a:grpSpLocks noChangeAspect="1"/>
          </p:cNvGrpSpPr>
          <p:nvPr userDrawn="1"/>
        </p:nvGrpSpPr>
        <p:grpSpPr bwMode="auto">
          <a:xfrm>
            <a:off x="677474" y="6286929"/>
            <a:ext cx="453735" cy="241299"/>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8421412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wipe/>
  </p:transition>
  <p:txStyles>
    <p:titleStyle>
      <a:lvl1pPr algn="l" defTabSz="912261" rtl="0" eaLnBrk="1" fontAlgn="base" hangingPunct="1">
        <a:lnSpc>
          <a:spcPct val="80000"/>
        </a:lnSpc>
        <a:spcBef>
          <a:spcPct val="0"/>
        </a:spcBef>
        <a:spcAft>
          <a:spcPct val="0"/>
        </a:spcAft>
        <a:defRPr lang="en-US" sz="4267" b="0" i="0" u="none" kern="1200" dirty="0">
          <a:solidFill>
            <a:schemeClr val="accent4"/>
          </a:solidFill>
          <a:latin typeface="+mj-lt"/>
          <a:ea typeface="ＭＳ Ｐゴシック" charset="0"/>
          <a:cs typeface="CiscoSans"/>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em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bin"/><Relationship Id="rId5" Type="http://schemas.openxmlformats.org/officeDocument/2006/relationships/image" Target="../media/image23.bin"/><Relationship Id="rId4" Type="http://schemas.microsoft.com/office/2007/relationships/hdphoto" Target="../media/hdphoto1.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bin"/><Relationship Id="rId3" Type="http://schemas.openxmlformats.org/officeDocument/2006/relationships/image" Target="../media/image28.jpeg"/><Relationship Id="rId7" Type="http://schemas.openxmlformats.org/officeDocument/2006/relationships/image" Target="../media/image32.bin"/><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bin"/><Relationship Id="rId10" Type="http://schemas.openxmlformats.org/officeDocument/2006/relationships/image" Target="../media/image1.emf"/><Relationship Id="rId4" Type="http://schemas.openxmlformats.org/officeDocument/2006/relationships/image" Target="../media/image29.emf"/><Relationship Id="rId9" Type="http://schemas.openxmlformats.org/officeDocument/2006/relationships/image" Target="../media/image34.bin"/></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315505" y="3429000"/>
            <a:ext cx="1607778" cy="4596888"/>
          </a:xfrm>
          <a:prstGeom prst="rect">
            <a:avLst/>
          </a:prstGeom>
        </p:spPr>
      </p:pic>
      <p:pic>
        <p:nvPicPr>
          <p:cNvPr id="9" name="Picture 8"/>
          <p:cNvPicPr>
            <a:picLocks noChangeAspect="1"/>
          </p:cNvPicPr>
          <p:nvPr/>
        </p:nvPicPr>
        <p:blipFill>
          <a:blip r:embed="rId4"/>
          <a:stretch>
            <a:fillRect/>
          </a:stretch>
        </p:blipFill>
        <p:spPr>
          <a:xfrm>
            <a:off x="7989888" y="886882"/>
            <a:ext cx="2436812" cy="3103486"/>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886882"/>
            <a:ext cx="1841500" cy="400103"/>
          </a:xfrm>
          <a:prstGeom prst="rect">
            <a:avLst/>
          </a:prstGeom>
        </p:spPr>
      </p:pic>
      <p:sp>
        <p:nvSpPr>
          <p:cNvPr id="15" name="TextBox 14"/>
          <p:cNvSpPr txBox="1"/>
          <p:nvPr/>
        </p:nvSpPr>
        <p:spPr>
          <a:xfrm>
            <a:off x="495300" y="2084682"/>
            <a:ext cx="4826688" cy="707886"/>
          </a:xfrm>
          <a:prstGeom prst="rect">
            <a:avLst/>
          </a:prstGeom>
          <a:noFill/>
        </p:spPr>
        <p:txBody>
          <a:bodyPr wrap="square" rtlCol="0">
            <a:spAutoFit/>
          </a:bodyPr>
          <a:lstStyle/>
          <a:p>
            <a:r>
              <a:rPr lang="en-US" sz="4000" dirty="0">
                <a:solidFill>
                  <a:schemeClr val="bg1"/>
                </a:solidFill>
                <a:latin typeface="CiscoSans" charset="0"/>
                <a:ea typeface="CiscoSans" charset="0"/>
                <a:cs typeface="CiscoSans" charset="0"/>
              </a:rPr>
              <a:t>Courses in </a:t>
            </a:r>
            <a:endParaRPr lang="en-US" sz="4000" b="1" dirty="0">
              <a:solidFill>
                <a:schemeClr val="bg1"/>
              </a:solidFill>
              <a:latin typeface="CiscoSans" charset="0"/>
              <a:ea typeface="CiscoSans" charset="0"/>
              <a:cs typeface="CiscoSans" charset="0"/>
            </a:endParaRPr>
          </a:p>
        </p:txBody>
      </p:sp>
      <p:sp>
        <p:nvSpPr>
          <p:cNvPr id="16" name="TextBox 15"/>
          <p:cNvSpPr txBox="1"/>
          <p:nvPr/>
        </p:nvSpPr>
        <p:spPr>
          <a:xfrm>
            <a:off x="495300" y="2632102"/>
            <a:ext cx="7316788" cy="707886"/>
          </a:xfrm>
          <a:prstGeom prst="rect">
            <a:avLst/>
          </a:prstGeom>
          <a:noFill/>
        </p:spPr>
        <p:txBody>
          <a:bodyPr wrap="square" rtlCol="0">
            <a:spAutoFit/>
          </a:bodyPr>
          <a:lstStyle/>
          <a:p>
            <a:r>
              <a:rPr lang="en-US" sz="4000" b="1" dirty="0">
                <a:solidFill>
                  <a:schemeClr val="bg1"/>
                </a:solidFill>
                <a:latin typeface="CiscoSans" charset="0"/>
                <a:ea typeface="CiscoSans" charset="0"/>
                <a:cs typeface="CiscoSans" charset="0"/>
              </a:rPr>
              <a:t>Cisco Networking Academy</a:t>
            </a:r>
          </a:p>
        </p:txBody>
      </p:sp>
      <p:sp>
        <p:nvSpPr>
          <p:cNvPr id="17" name="TextBox 16"/>
          <p:cNvSpPr txBox="1"/>
          <p:nvPr/>
        </p:nvSpPr>
        <p:spPr>
          <a:xfrm>
            <a:off x="495300" y="3507082"/>
            <a:ext cx="6719888" cy="954107"/>
          </a:xfrm>
          <a:prstGeom prst="rect">
            <a:avLst/>
          </a:prstGeom>
          <a:noFill/>
        </p:spPr>
        <p:txBody>
          <a:bodyPr wrap="square" rtlCol="0">
            <a:spAutoFit/>
          </a:bodyPr>
          <a:lstStyle/>
          <a:p>
            <a:r>
              <a:rPr lang="en-US" sz="2800" dirty="0">
                <a:solidFill>
                  <a:schemeClr val="bg1"/>
                </a:solidFill>
                <a:latin typeface="CiscoSans ExtraLight" charset="0"/>
                <a:ea typeface="CiscoSans ExtraLight" charset="0"/>
                <a:cs typeface="CiscoSans ExtraLight" charset="0"/>
              </a:rPr>
              <a:t>Educating the workforce of tomorrow to defend and protect our digital world.</a:t>
            </a:r>
          </a:p>
        </p:txBody>
      </p:sp>
    </p:spTree>
    <p:extLst>
      <p:ext uri="{BB962C8B-B14F-4D97-AF65-F5344CB8AC3E}">
        <p14:creationId xmlns:p14="http://schemas.microsoft.com/office/powerpoint/2010/main" val="1925553521"/>
      </p:ext>
    </p:extLst>
  </p:cSld>
  <p:clrMapOvr>
    <a:masterClrMapping/>
  </p:clrMapOvr>
  <mc:AlternateContent xmlns:mc="http://schemas.openxmlformats.org/markup-compatibility/2006" xmlns:p14="http://schemas.microsoft.com/office/powerpoint/2010/main">
    <mc:Choice Requires="p14">
      <p:transition spd="slow" p14:dur="2000" advTm="1473"/>
    </mc:Choice>
    <mc:Fallback xmlns="">
      <p:transition spd="slow" advTm="14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2336" y="6349777"/>
            <a:ext cx="1342062" cy="291590"/>
          </a:xfrm>
          <a:prstGeom prst="rect">
            <a:avLst/>
          </a:prstGeom>
        </p:spPr>
      </p:pic>
      <p:sp>
        <p:nvSpPr>
          <p:cNvPr id="8" name="Rectangle 7"/>
          <p:cNvSpPr/>
          <p:nvPr/>
        </p:nvSpPr>
        <p:spPr>
          <a:xfrm>
            <a:off x="1026139" y="3964763"/>
            <a:ext cx="1307790" cy="797441"/>
          </a:xfrm>
          <a:prstGeom prst="rect">
            <a:avLst/>
          </a:prstGeom>
          <a:solidFill>
            <a:srgbClr val="6D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Intro to Cybersecurity</a:t>
            </a:r>
          </a:p>
        </p:txBody>
      </p:sp>
      <p:sp>
        <p:nvSpPr>
          <p:cNvPr id="9" name="Rectangle 8"/>
          <p:cNvSpPr/>
          <p:nvPr/>
        </p:nvSpPr>
        <p:spPr>
          <a:xfrm>
            <a:off x="2758919" y="3949617"/>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Python Programming</a:t>
            </a:r>
          </a:p>
        </p:txBody>
      </p:sp>
      <p:sp>
        <p:nvSpPr>
          <p:cNvPr id="10" name="Rectangle 9"/>
          <p:cNvSpPr/>
          <p:nvPr/>
        </p:nvSpPr>
        <p:spPr>
          <a:xfrm>
            <a:off x="4510361" y="3949617"/>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a:solidFill>
                  <a:prstClr val="white"/>
                </a:solidFill>
                <a:latin typeface="Arial" panose="020B0604020202020204" pitchFamily="34" charset="0"/>
                <a:ea typeface="CiscoSans" charset="0"/>
                <a:cs typeface="Arial" panose="020B0604020202020204" pitchFamily="34" charset="0"/>
              </a:rPr>
              <a:t>Linux Essentials</a:t>
            </a:r>
            <a:endParaRPr lang="en-US" sz="1100" dirty="0">
              <a:solidFill>
                <a:prstClr val="white"/>
              </a:solidFill>
              <a:latin typeface="Arial" panose="020B0604020202020204" pitchFamily="34" charset="0"/>
              <a:ea typeface="CiscoSans" charset="0"/>
              <a:cs typeface="Arial" panose="020B0604020202020204" pitchFamily="34" charset="0"/>
            </a:endParaRPr>
          </a:p>
        </p:txBody>
      </p:sp>
      <p:sp>
        <p:nvSpPr>
          <p:cNvPr id="11" name="Rectangle 10"/>
          <p:cNvSpPr/>
          <p:nvPr/>
        </p:nvSpPr>
        <p:spPr>
          <a:xfrm>
            <a:off x="6155217" y="3949617"/>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Cybersecurity Essentials</a:t>
            </a:r>
          </a:p>
        </p:txBody>
      </p:sp>
      <p:sp>
        <p:nvSpPr>
          <p:cNvPr id="12" name="Triangle 43"/>
          <p:cNvSpPr/>
          <p:nvPr/>
        </p:nvSpPr>
        <p:spPr>
          <a:xfrm rot="5400000">
            <a:off x="2408495" y="4215725"/>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3" name="Triangle 44"/>
          <p:cNvSpPr/>
          <p:nvPr/>
        </p:nvSpPr>
        <p:spPr>
          <a:xfrm rot="5400000">
            <a:off x="4135997" y="4215725"/>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4" name="Triangle 45"/>
          <p:cNvSpPr/>
          <p:nvPr/>
        </p:nvSpPr>
        <p:spPr>
          <a:xfrm rot="5400000">
            <a:off x="5832855" y="4215725"/>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7736481" y="3949617"/>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R&amp;S </a:t>
            </a:r>
            <a:br>
              <a:rPr lang="en-US" sz="1100" dirty="0">
                <a:solidFill>
                  <a:prstClr val="white"/>
                </a:solidFill>
                <a:latin typeface="Arial" panose="020B0604020202020204" pitchFamily="34" charset="0"/>
                <a:ea typeface="CiscoSans" charset="0"/>
                <a:cs typeface="Arial" panose="020B0604020202020204" pitchFamily="34" charset="0"/>
              </a:rPr>
            </a:br>
            <a:r>
              <a:rPr lang="en-US" sz="1100" dirty="0">
                <a:solidFill>
                  <a:prstClr val="white"/>
                </a:solidFill>
                <a:latin typeface="Arial" panose="020B0604020202020204" pitchFamily="34" charset="0"/>
                <a:ea typeface="CiscoSans" charset="0"/>
                <a:cs typeface="Arial" panose="020B0604020202020204" pitchFamily="34" charset="0"/>
              </a:rPr>
              <a:t>(ITN &amp; RSE)</a:t>
            </a:r>
          </a:p>
        </p:txBody>
      </p:sp>
      <p:sp>
        <p:nvSpPr>
          <p:cNvPr id="17" name="Triangle 48"/>
          <p:cNvSpPr/>
          <p:nvPr/>
        </p:nvSpPr>
        <p:spPr>
          <a:xfrm rot="5400000">
            <a:off x="9120563" y="4215725"/>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9458630" y="3949617"/>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Cyber Ops</a:t>
            </a: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9862" y="3778993"/>
            <a:ext cx="433238" cy="433238"/>
          </a:xfrm>
          <a:prstGeom prst="rect">
            <a:avLst/>
          </a:prstGeom>
        </p:spPr>
      </p:pic>
      <p:sp>
        <p:nvSpPr>
          <p:cNvPr id="21" name="TextBox 20"/>
          <p:cNvSpPr txBox="1"/>
          <p:nvPr/>
        </p:nvSpPr>
        <p:spPr>
          <a:xfrm>
            <a:off x="7643275" y="4779922"/>
            <a:ext cx="1391592" cy="400110"/>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Networking Technician</a:t>
            </a:r>
          </a:p>
        </p:txBody>
      </p:sp>
      <p:sp>
        <p:nvSpPr>
          <p:cNvPr id="22" name="TextBox 21"/>
          <p:cNvSpPr txBox="1"/>
          <p:nvPr/>
        </p:nvSpPr>
        <p:spPr>
          <a:xfrm>
            <a:off x="9260891" y="4747058"/>
            <a:ext cx="1537705" cy="246221"/>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Security Analyst</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2336" y="5064431"/>
            <a:ext cx="1342062" cy="291590"/>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2810" y="3778724"/>
            <a:ext cx="1342062" cy="291590"/>
          </a:xfrm>
          <a:prstGeom prst="rect">
            <a:avLst/>
          </a:prstGeom>
        </p:spPr>
      </p:pic>
      <p:sp>
        <p:nvSpPr>
          <p:cNvPr id="48" name="Rectangle 47"/>
          <p:cNvSpPr/>
          <p:nvPr/>
        </p:nvSpPr>
        <p:spPr>
          <a:xfrm>
            <a:off x="1033421" y="2801721"/>
            <a:ext cx="1307790" cy="797441"/>
          </a:xfrm>
          <a:prstGeom prst="rect">
            <a:avLst/>
          </a:prstGeom>
          <a:solidFill>
            <a:srgbClr val="6D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Cybersecurity Essentials</a:t>
            </a:r>
          </a:p>
        </p:txBody>
      </p:sp>
      <p:sp>
        <p:nvSpPr>
          <p:cNvPr id="49" name="Rectangle 48"/>
          <p:cNvSpPr/>
          <p:nvPr/>
        </p:nvSpPr>
        <p:spPr>
          <a:xfrm>
            <a:off x="2769028" y="2786213"/>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Linux Essentials</a:t>
            </a:r>
          </a:p>
        </p:txBody>
      </p:sp>
      <p:sp>
        <p:nvSpPr>
          <p:cNvPr id="50" name="Rectangle 49"/>
          <p:cNvSpPr/>
          <p:nvPr/>
        </p:nvSpPr>
        <p:spPr>
          <a:xfrm>
            <a:off x="4502432" y="2786214"/>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Linux I &amp; II</a:t>
            </a:r>
          </a:p>
        </p:txBody>
      </p:sp>
      <p:sp>
        <p:nvSpPr>
          <p:cNvPr id="51" name="Rectangle 50"/>
          <p:cNvSpPr/>
          <p:nvPr/>
        </p:nvSpPr>
        <p:spPr>
          <a:xfrm>
            <a:off x="6148693" y="2800374"/>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Networking Essentials</a:t>
            </a:r>
          </a:p>
        </p:txBody>
      </p:sp>
      <p:sp>
        <p:nvSpPr>
          <p:cNvPr id="52" name="Triangle 43"/>
          <p:cNvSpPr/>
          <p:nvPr/>
        </p:nvSpPr>
        <p:spPr>
          <a:xfrm rot="5400000">
            <a:off x="2391653" y="3052322"/>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53" name="Triangle 44"/>
          <p:cNvSpPr/>
          <p:nvPr/>
        </p:nvSpPr>
        <p:spPr>
          <a:xfrm rot="5400000">
            <a:off x="4128068" y="3052322"/>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54" name="Triangle 45"/>
          <p:cNvSpPr/>
          <p:nvPr/>
        </p:nvSpPr>
        <p:spPr>
          <a:xfrm rot="5400000">
            <a:off x="5843588" y="3052322"/>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58" name="Rectangle 57"/>
          <p:cNvSpPr/>
          <p:nvPr/>
        </p:nvSpPr>
        <p:spPr>
          <a:xfrm>
            <a:off x="7733627" y="2795288"/>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Cyber Ops</a:t>
            </a:r>
          </a:p>
        </p:txBody>
      </p:sp>
      <p:pic>
        <p:nvPicPr>
          <p:cNvPr id="60" name="Picture 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9299" y="2624664"/>
            <a:ext cx="433238" cy="433238"/>
          </a:xfrm>
          <a:prstGeom prst="rect">
            <a:avLst/>
          </a:prstGeom>
        </p:spPr>
      </p:pic>
      <p:pic>
        <p:nvPicPr>
          <p:cNvPr id="66" name="Pictur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8732" y="2705621"/>
            <a:ext cx="1342062" cy="291590"/>
          </a:xfrm>
          <a:prstGeom prst="rect">
            <a:avLst/>
          </a:prstGeom>
        </p:spPr>
      </p:pic>
      <p:sp>
        <p:nvSpPr>
          <p:cNvPr id="67" name="Rectangle 66"/>
          <p:cNvSpPr/>
          <p:nvPr/>
        </p:nvSpPr>
        <p:spPr>
          <a:xfrm>
            <a:off x="1026139" y="1681602"/>
            <a:ext cx="1307790" cy="797441"/>
          </a:xfrm>
          <a:prstGeom prst="rect">
            <a:avLst/>
          </a:prstGeom>
          <a:solidFill>
            <a:srgbClr val="6D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Intro to Cybersecurity</a:t>
            </a:r>
          </a:p>
        </p:txBody>
      </p:sp>
      <p:sp>
        <p:nvSpPr>
          <p:cNvPr id="68" name="Rectangle 67"/>
          <p:cNvSpPr/>
          <p:nvPr/>
        </p:nvSpPr>
        <p:spPr>
          <a:xfrm>
            <a:off x="2758919" y="1666456"/>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Cyber Security Essentials</a:t>
            </a:r>
          </a:p>
        </p:txBody>
      </p:sp>
      <p:sp>
        <p:nvSpPr>
          <p:cNvPr id="69" name="Rectangle 68"/>
          <p:cNvSpPr/>
          <p:nvPr/>
        </p:nvSpPr>
        <p:spPr>
          <a:xfrm>
            <a:off x="4491699" y="1666456"/>
            <a:ext cx="1307790" cy="797441"/>
          </a:xfrm>
          <a:prstGeom prst="rect">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a:solidFill>
                  <a:prstClr val="white"/>
                </a:solidFill>
                <a:latin typeface="Arial" panose="020B0604020202020204" pitchFamily="34" charset="0"/>
                <a:ea typeface="CiscoSans" charset="0"/>
                <a:cs typeface="Arial" panose="020B0604020202020204" pitchFamily="34" charset="0"/>
              </a:rPr>
              <a:t>Linux Essentials</a:t>
            </a:r>
            <a:endParaRPr lang="en-US" sz="1100" dirty="0">
              <a:solidFill>
                <a:prstClr val="white"/>
              </a:solidFill>
              <a:latin typeface="Arial" panose="020B0604020202020204" pitchFamily="34" charset="0"/>
              <a:ea typeface="CiscoSans" charset="0"/>
              <a:cs typeface="Arial" panose="020B0604020202020204" pitchFamily="34" charset="0"/>
            </a:endParaRPr>
          </a:p>
        </p:txBody>
      </p:sp>
      <p:sp>
        <p:nvSpPr>
          <p:cNvPr id="71" name="Triangle 43"/>
          <p:cNvSpPr/>
          <p:nvPr/>
        </p:nvSpPr>
        <p:spPr>
          <a:xfrm rot="5400000">
            <a:off x="2389833" y="1932564"/>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2" name="Triangle 44"/>
          <p:cNvSpPr/>
          <p:nvPr/>
        </p:nvSpPr>
        <p:spPr>
          <a:xfrm rot="5400000">
            <a:off x="4117335" y="1932564"/>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3" name="Triangle 45"/>
          <p:cNvSpPr/>
          <p:nvPr/>
        </p:nvSpPr>
        <p:spPr>
          <a:xfrm rot="5400000">
            <a:off x="5832855" y="1932564"/>
            <a:ext cx="307658" cy="26522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75" name="Rectangle 74"/>
          <p:cNvSpPr/>
          <p:nvPr/>
        </p:nvSpPr>
        <p:spPr>
          <a:xfrm>
            <a:off x="6148693" y="1737878"/>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a:solidFill>
                  <a:prstClr val="white"/>
                </a:solidFill>
                <a:latin typeface="Arial" panose="020B0604020202020204" pitchFamily="34" charset="0"/>
                <a:ea typeface="CiscoSans" charset="0"/>
                <a:cs typeface="Arial" panose="020B0604020202020204" pitchFamily="34" charset="0"/>
              </a:rPr>
              <a:t>CCNA R&amp;S </a:t>
            </a:r>
            <a:br>
              <a:rPr lang="en-US" sz="1100">
                <a:solidFill>
                  <a:prstClr val="white"/>
                </a:solidFill>
                <a:latin typeface="Arial" panose="020B0604020202020204" pitchFamily="34" charset="0"/>
                <a:ea typeface="CiscoSans" charset="0"/>
                <a:cs typeface="Arial" panose="020B0604020202020204" pitchFamily="34" charset="0"/>
              </a:rPr>
            </a:br>
            <a:r>
              <a:rPr lang="en-US" sz="1100">
                <a:solidFill>
                  <a:prstClr val="white"/>
                </a:solidFill>
                <a:latin typeface="Arial" panose="020B0604020202020204" pitchFamily="34" charset="0"/>
                <a:ea typeface="CiscoSans" charset="0"/>
                <a:cs typeface="Arial" panose="020B0604020202020204" pitchFamily="34" charset="0"/>
              </a:rPr>
              <a:t>(ITN &amp; RSE)</a:t>
            </a:r>
            <a:endParaRPr lang="en-US" sz="1100" dirty="0">
              <a:solidFill>
                <a:prstClr val="white"/>
              </a:solidFill>
              <a:latin typeface="Arial" panose="020B0604020202020204" pitchFamily="34" charset="0"/>
              <a:ea typeface="CiscoSans" charset="0"/>
              <a:cs typeface="Arial" panose="020B0604020202020204" pitchFamily="34" charset="0"/>
            </a:endParaRPr>
          </a:p>
        </p:txBody>
      </p:sp>
      <p:sp>
        <p:nvSpPr>
          <p:cNvPr id="77" name="Rectangle 76"/>
          <p:cNvSpPr/>
          <p:nvPr/>
        </p:nvSpPr>
        <p:spPr>
          <a:xfrm>
            <a:off x="7733627" y="1716828"/>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Cyber Ops</a:t>
            </a:r>
          </a:p>
        </p:txBody>
      </p:sp>
      <p:pic>
        <p:nvPicPr>
          <p:cNvPr id="78" name="Picture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2074" y="1567254"/>
            <a:ext cx="433238" cy="433238"/>
          </a:xfrm>
          <a:prstGeom prst="rect">
            <a:avLst/>
          </a:prstGeom>
        </p:spPr>
      </p:pic>
      <p:pic>
        <p:nvPicPr>
          <p:cNvPr id="79" name="Picture 7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9299" y="1546204"/>
            <a:ext cx="433238" cy="433238"/>
          </a:xfrm>
          <a:prstGeom prst="rect">
            <a:avLst/>
          </a:prstGeom>
        </p:spPr>
      </p:pic>
      <p:sp>
        <p:nvSpPr>
          <p:cNvPr id="82" name="TextBox 81"/>
          <p:cNvSpPr txBox="1"/>
          <p:nvPr/>
        </p:nvSpPr>
        <p:spPr>
          <a:xfrm>
            <a:off x="6064891" y="1269249"/>
            <a:ext cx="1391592" cy="400110"/>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Cisco </a:t>
            </a:r>
            <a:b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b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CCENT</a:t>
            </a:r>
          </a:p>
        </p:txBody>
      </p:sp>
      <p:sp>
        <p:nvSpPr>
          <p:cNvPr id="83" name="TextBox 82"/>
          <p:cNvSpPr txBox="1"/>
          <p:nvPr/>
        </p:nvSpPr>
        <p:spPr>
          <a:xfrm>
            <a:off x="7790698" y="1304960"/>
            <a:ext cx="1096746" cy="400110"/>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Cisco CCNA Cyber Ops</a:t>
            </a:r>
          </a:p>
        </p:txBody>
      </p:sp>
      <p:sp>
        <p:nvSpPr>
          <p:cNvPr id="84" name="Parallelogram 83"/>
          <p:cNvSpPr/>
          <p:nvPr/>
        </p:nvSpPr>
        <p:spPr>
          <a:xfrm>
            <a:off x="1131548" y="107019"/>
            <a:ext cx="8413943" cy="1165135"/>
          </a:xfrm>
          <a:prstGeom prst="parallelogram">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onstantia" panose="02030602050306030303"/>
            </a:endParaRPr>
          </a:p>
        </p:txBody>
      </p:sp>
      <p:sp>
        <p:nvSpPr>
          <p:cNvPr id="85" name="TextBox 84"/>
          <p:cNvSpPr txBox="1"/>
          <p:nvPr/>
        </p:nvSpPr>
        <p:spPr>
          <a:xfrm>
            <a:off x="1671117" y="252490"/>
            <a:ext cx="7675292" cy="584775"/>
          </a:xfrm>
          <a:prstGeom prst="rect">
            <a:avLst/>
          </a:prstGeom>
          <a:noFill/>
        </p:spPr>
        <p:txBody>
          <a:bodyPr wrap="square" rtlCol="0">
            <a:spAutoFit/>
          </a:bodyPr>
          <a:lstStyle/>
          <a:p>
            <a:pPr>
              <a:defRPr/>
            </a:pPr>
            <a:r>
              <a:rPr lang="en-US" sz="3200" dirty="0">
                <a:solidFill>
                  <a:prstClr val="white"/>
                </a:solidFill>
                <a:latin typeface="Arial" panose="020B0604020202020204" pitchFamily="34" charset="0"/>
                <a:ea typeface="CiscoSans" charset="0"/>
                <a:cs typeface="Arial" panose="020B0604020202020204" pitchFamily="34" charset="0"/>
              </a:rPr>
              <a:t>Example of Career Ready Pathways</a:t>
            </a:r>
          </a:p>
        </p:txBody>
      </p:sp>
      <p:sp>
        <p:nvSpPr>
          <p:cNvPr id="86" name="TextBox 85"/>
          <p:cNvSpPr txBox="1"/>
          <p:nvPr/>
        </p:nvSpPr>
        <p:spPr>
          <a:xfrm>
            <a:off x="7604077" y="3552707"/>
            <a:ext cx="1537705" cy="246221"/>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Security Analyst</a:t>
            </a:r>
          </a:p>
        </p:txBody>
      </p:sp>
      <p:sp>
        <p:nvSpPr>
          <p:cNvPr id="87" name="TextBox 86"/>
          <p:cNvSpPr txBox="1"/>
          <p:nvPr/>
        </p:nvSpPr>
        <p:spPr>
          <a:xfrm>
            <a:off x="7618670" y="2463755"/>
            <a:ext cx="1537705" cy="246221"/>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Security Analyst</a:t>
            </a:r>
          </a:p>
        </p:txBody>
      </p:sp>
      <p:pic>
        <p:nvPicPr>
          <p:cNvPr id="88" name="Picture 8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7745" y="3698480"/>
            <a:ext cx="433238" cy="433238"/>
          </a:xfrm>
          <a:prstGeom prst="rect">
            <a:avLst/>
          </a:prstGeom>
        </p:spPr>
      </p:pic>
      <p:sp>
        <p:nvSpPr>
          <p:cNvPr id="89" name="Rectangle 88"/>
          <p:cNvSpPr/>
          <p:nvPr/>
        </p:nvSpPr>
        <p:spPr>
          <a:xfrm>
            <a:off x="7727077" y="5227361"/>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Security</a:t>
            </a:r>
          </a:p>
        </p:txBody>
      </p:sp>
      <p:pic>
        <p:nvPicPr>
          <p:cNvPr id="90" name="Picture 8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6192" y="4976224"/>
            <a:ext cx="433238" cy="433238"/>
          </a:xfrm>
          <a:prstGeom prst="rect">
            <a:avLst/>
          </a:prstGeom>
        </p:spPr>
      </p:pic>
      <p:sp>
        <p:nvSpPr>
          <p:cNvPr id="91" name="Rectangle 90"/>
          <p:cNvSpPr/>
          <p:nvPr/>
        </p:nvSpPr>
        <p:spPr>
          <a:xfrm>
            <a:off x="6194600" y="5217526"/>
            <a:ext cx="1307790" cy="797441"/>
          </a:xfrm>
          <a:prstGeom prst="rect">
            <a:avLst/>
          </a:prstGeom>
          <a:solidFill>
            <a:srgbClr val="1C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prstClr val="white"/>
                </a:solidFill>
                <a:latin typeface="Arial" panose="020B0604020202020204" pitchFamily="34" charset="0"/>
                <a:ea typeface="CiscoSans" charset="0"/>
                <a:cs typeface="Arial" panose="020B0604020202020204" pitchFamily="34" charset="0"/>
              </a:rPr>
              <a:t>CCNA SN &amp; CN</a:t>
            </a:r>
          </a:p>
        </p:txBody>
      </p:sp>
      <p:pic>
        <p:nvPicPr>
          <p:cNvPr id="92" name="Picture 9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3715" y="4966389"/>
            <a:ext cx="433238" cy="433238"/>
          </a:xfrm>
          <a:prstGeom prst="rect">
            <a:avLst/>
          </a:prstGeom>
        </p:spPr>
      </p:pic>
      <p:sp>
        <p:nvSpPr>
          <p:cNvPr id="93" name="TextBox 92"/>
          <p:cNvSpPr txBox="1"/>
          <p:nvPr/>
        </p:nvSpPr>
        <p:spPr>
          <a:xfrm>
            <a:off x="6061426" y="5974237"/>
            <a:ext cx="1537705" cy="246221"/>
          </a:xfrm>
          <a:prstGeom prst="rect">
            <a:avLst/>
          </a:prstGeom>
          <a:noFill/>
        </p:spPr>
        <p:txBody>
          <a:bodyPr wrap="square" rtlCol="0">
            <a:spAutoFit/>
          </a:bodyPr>
          <a:lstStyle/>
          <a:p>
            <a:pPr algn="ctr" fontAlgn="base">
              <a:defRPr/>
            </a:pPr>
            <a:r>
              <a:rPr lang="en-US" sz="1000" dirty="0">
                <a:solidFill>
                  <a:srgbClr val="E7E6E6">
                    <a:lumMod val="10000"/>
                  </a:srgbClr>
                </a:solidFill>
                <a:latin typeface="Arial" panose="020B0604020202020204" pitchFamily="34" charset="0"/>
                <a:ea typeface="CiscoSans ExtraLight" charset="0"/>
                <a:cs typeface="Arial" panose="020B0604020202020204" pitchFamily="34" charset="0"/>
              </a:rPr>
              <a:t>Network Associate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8220" y="5904589"/>
            <a:ext cx="3115368" cy="889115"/>
          </a:xfrm>
          <a:prstGeom prst="rect">
            <a:avLst/>
          </a:prstGeom>
        </p:spPr>
      </p:pic>
    </p:spTree>
    <p:extLst>
      <p:ext uri="{BB962C8B-B14F-4D97-AF65-F5344CB8AC3E}">
        <p14:creationId xmlns:p14="http://schemas.microsoft.com/office/powerpoint/2010/main" val="62510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129763" y="213301"/>
            <a:ext cx="8413943" cy="1165135"/>
          </a:xfrm>
          <a:prstGeom prst="parallelogram">
            <a:avLst/>
          </a:prstGeom>
          <a:solidFill>
            <a:srgbClr val="41BCE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panose="02030602050306030303"/>
              <a:ea typeface="+mn-ea"/>
              <a:cs typeface="+mn-cs"/>
            </a:endParaRPr>
          </a:p>
        </p:txBody>
      </p:sp>
      <p:sp>
        <p:nvSpPr>
          <p:cNvPr id="3" name="Parallelogram 2"/>
          <p:cNvSpPr/>
          <p:nvPr/>
        </p:nvSpPr>
        <p:spPr>
          <a:xfrm>
            <a:off x="286926" y="397300"/>
            <a:ext cx="8413943" cy="1165135"/>
          </a:xfrm>
          <a:prstGeom prst="parallelogram">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panose="02030602050306030303"/>
              <a:ea typeface="+mn-ea"/>
              <a:cs typeface="+mn-cs"/>
            </a:endParaRPr>
          </a:p>
        </p:txBody>
      </p:sp>
      <p:sp>
        <p:nvSpPr>
          <p:cNvPr id="4" name="TextBox 3"/>
          <p:cNvSpPr txBox="1"/>
          <p:nvPr/>
        </p:nvSpPr>
        <p:spPr>
          <a:xfrm>
            <a:off x="868414" y="485217"/>
            <a:ext cx="76752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Cost Information</a:t>
            </a:r>
          </a:p>
        </p:txBody>
      </p:sp>
      <p:sp>
        <p:nvSpPr>
          <p:cNvPr id="5" name="Text Placeholder 26"/>
          <p:cNvSpPr txBox="1">
            <a:spLocks/>
          </p:cNvSpPr>
          <p:nvPr/>
        </p:nvSpPr>
        <p:spPr>
          <a:xfrm>
            <a:off x="531776" y="1795141"/>
            <a:ext cx="4814379" cy="4439619"/>
          </a:xfrm>
          <a:prstGeom prst="rect">
            <a:avLst/>
          </a:prstGeom>
          <a:solidFill>
            <a:srgbClr val="41BCEB"/>
          </a:solidFill>
        </p:spPr>
        <p:txBody>
          <a:bodyP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0" indent="0">
              <a:buFont typeface="Arial" charset="0"/>
              <a:buNone/>
            </a:pPr>
            <a:r>
              <a:rPr lang="en-US" b="1" dirty="0">
                <a:solidFill>
                  <a:schemeClr val="bg1"/>
                </a:solidFill>
              </a:rPr>
              <a:t>Curriculum (including updates) &amp; Access to courses:</a:t>
            </a:r>
          </a:p>
          <a:p>
            <a:pPr marL="76200" indent="0">
              <a:buFont typeface="Arial" charset="0"/>
              <a:buNone/>
            </a:pPr>
            <a:endParaRPr lang="en-US" b="1" dirty="0">
              <a:solidFill>
                <a:schemeClr val="bg1"/>
              </a:solidFill>
            </a:endParaRPr>
          </a:p>
          <a:p>
            <a:pPr marL="76200" indent="0">
              <a:buFont typeface="Arial" charset="0"/>
              <a:buNone/>
            </a:pPr>
            <a:r>
              <a:rPr lang="en-US" b="1" dirty="0">
                <a:solidFill>
                  <a:schemeClr val="bg1"/>
                </a:solidFill>
              </a:rPr>
              <a:t>Free – furnished by Cisco</a:t>
            </a:r>
          </a:p>
          <a:p>
            <a:pPr marL="76200" indent="0">
              <a:buFont typeface="Arial" charset="0"/>
              <a:buNone/>
            </a:pPr>
            <a:endParaRPr lang="en-US" dirty="0">
              <a:solidFill>
                <a:schemeClr val="bg1"/>
              </a:solidFill>
            </a:endParaRPr>
          </a:p>
        </p:txBody>
      </p:sp>
      <p:sp>
        <p:nvSpPr>
          <p:cNvPr id="6" name="Text Placeholder 27"/>
          <p:cNvSpPr txBox="1">
            <a:spLocks/>
          </p:cNvSpPr>
          <p:nvPr/>
        </p:nvSpPr>
        <p:spPr>
          <a:xfrm>
            <a:off x="6341980" y="1795140"/>
            <a:ext cx="5182275" cy="4439619"/>
          </a:xfrm>
          <a:prstGeom prst="rect">
            <a:avLst/>
          </a:prstGeom>
          <a:solidFill>
            <a:schemeClr val="accent1"/>
          </a:solidFill>
        </p:spPr>
        <p:txBody>
          <a:bodyP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0" indent="0">
              <a:buFont typeface="Arial" charset="0"/>
              <a:buNone/>
            </a:pPr>
            <a:r>
              <a:rPr lang="en-US" b="1" dirty="0">
                <a:solidFill>
                  <a:schemeClr val="bg1"/>
                </a:solidFill>
              </a:rPr>
              <a:t>Training &amp; Support:</a:t>
            </a:r>
          </a:p>
          <a:p>
            <a:pPr marL="76200" indent="0">
              <a:buFont typeface="Arial" charset="0"/>
              <a:buNone/>
            </a:pPr>
            <a:r>
              <a:rPr lang="en-US" sz="1600" b="1" dirty="0">
                <a:solidFill>
                  <a:schemeClr val="bg1"/>
                </a:solidFill>
              </a:rPr>
              <a:t>Training - $550.00 per course per instructor for:</a:t>
            </a:r>
          </a:p>
          <a:p>
            <a:pPr marL="76200" indent="0">
              <a:buFont typeface="Arial" charset="0"/>
              <a:buNone/>
            </a:pPr>
            <a:r>
              <a:rPr lang="en-US" sz="1600" b="1" dirty="0">
                <a:solidFill>
                  <a:schemeClr val="bg1"/>
                </a:solidFill>
              </a:rPr>
              <a:t>Support - $650.00 per year to be an Academy – can offer any course not requiring instructor training</a:t>
            </a:r>
          </a:p>
          <a:p>
            <a:pPr marL="76200" indent="0">
              <a:buFont typeface="Arial" charset="0"/>
              <a:buNone/>
            </a:pPr>
            <a:r>
              <a:rPr lang="en-US" sz="1600" b="1" dirty="0">
                <a:solidFill>
                  <a:schemeClr val="bg1"/>
                </a:solidFill>
              </a:rPr>
              <a:t>___________________________________________</a:t>
            </a:r>
          </a:p>
          <a:p>
            <a:pPr marL="76200" indent="0">
              <a:buFont typeface="Arial" charset="0"/>
              <a:buNone/>
            </a:pPr>
            <a:r>
              <a:rPr lang="en-US" sz="1600" b="1" dirty="0">
                <a:solidFill>
                  <a:schemeClr val="bg1"/>
                </a:solidFill>
              </a:rPr>
              <a:t>1</a:t>
            </a:r>
            <a:r>
              <a:rPr lang="en-US" sz="1600" b="1" baseline="30000" dirty="0">
                <a:solidFill>
                  <a:schemeClr val="bg1"/>
                </a:solidFill>
              </a:rPr>
              <a:t>st</a:t>
            </a:r>
            <a:r>
              <a:rPr lang="en-US" sz="1600" b="1" dirty="0">
                <a:solidFill>
                  <a:schemeClr val="bg1"/>
                </a:solidFill>
              </a:rPr>
              <a:t> year option $2000.00 flat fee to include:</a:t>
            </a:r>
          </a:p>
          <a:p>
            <a:pPr marL="76200" indent="0">
              <a:buFont typeface="Arial" charset="0"/>
              <a:buNone/>
            </a:pPr>
            <a:r>
              <a:rPr lang="en-US" sz="1600" b="1" dirty="0">
                <a:solidFill>
                  <a:schemeClr val="bg1"/>
                </a:solidFill>
              </a:rPr>
              <a:t>Training for 4  courses + Support fee</a:t>
            </a:r>
          </a:p>
          <a:p>
            <a:pPr marL="76200" indent="0">
              <a:buFont typeface="Arial" charset="0"/>
              <a:buNone/>
            </a:pPr>
            <a:r>
              <a:rPr lang="en-US" sz="1600" b="1" dirty="0">
                <a:solidFill>
                  <a:schemeClr val="bg1"/>
                </a:solidFill>
              </a:rPr>
              <a:t>4 courses normally - $550 X 4 = $2200.00</a:t>
            </a:r>
          </a:p>
          <a:p>
            <a:pPr marL="76200" indent="0">
              <a:buFont typeface="Arial" charset="0"/>
              <a:buNone/>
            </a:pPr>
            <a:r>
              <a:rPr lang="en-US" sz="1600" b="1" dirty="0">
                <a:solidFill>
                  <a:schemeClr val="bg1"/>
                </a:solidFill>
              </a:rPr>
              <a:t>Support fee yearly                          650.00</a:t>
            </a:r>
          </a:p>
          <a:p>
            <a:pPr marL="76200" indent="0">
              <a:buFont typeface="Arial" charset="0"/>
              <a:buNone/>
            </a:pPr>
            <a:r>
              <a:rPr lang="en-US" sz="1600" b="1" dirty="0">
                <a:solidFill>
                  <a:schemeClr val="bg1"/>
                </a:solidFill>
              </a:rPr>
              <a:t>TOTAL			       $2850.00</a:t>
            </a:r>
          </a:p>
          <a:p>
            <a:pPr marL="76200" indent="0">
              <a:buFont typeface="Arial" charset="0"/>
              <a:buNone/>
            </a:pPr>
            <a:r>
              <a:rPr lang="en-US" sz="1600" b="1" dirty="0">
                <a:solidFill>
                  <a:schemeClr val="bg1"/>
                </a:solidFill>
              </a:rPr>
              <a:t>SAVINGS OF $850.00 If first year fee chosen</a:t>
            </a:r>
          </a:p>
        </p:txBody>
      </p:sp>
    </p:spTree>
    <p:extLst>
      <p:ext uri="{BB962C8B-B14F-4D97-AF65-F5344CB8AC3E}">
        <p14:creationId xmlns:p14="http://schemas.microsoft.com/office/powerpoint/2010/main" val="18449749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221" y="6157994"/>
            <a:ext cx="500420" cy="3708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9" name="Rectangle 358"/>
          <p:cNvSpPr/>
          <p:nvPr/>
        </p:nvSpPr>
        <p:spPr>
          <a:xfrm>
            <a:off x="578391" y="6344525"/>
            <a:ext cx="2157281" cy="32980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8" name="Rectangle 357"/>
          <p:cNvSpPr/>
          <p:nvPr/>
        </p:nvSpPr>
        <p:spPr>
          <a:xfrm>
            <a:off x="594178" y="5948495"/>
            <a:ext cx="2157281" cy="32980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7" name="Rectangle 356"/>
          <p:cNvSpPr/>
          <p:nvPr/>
        </p:nvSpPr>
        <p:spPr>
          <a:xfrm>
            <a:off x="586146" y="4931874"/>
            <a:ext cx="2157281" cy="96104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6" name="Rectangle 355"/>
          <p:cNvSpPr/>
          <p:nvPr/>
        </p:nvSpPr>
        <p:spPr>
          <a:xfrm>
            <a:off x="594178" y="4399768"/>
            <a:ext cx="2157281" cy="48339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5" name="Rectangle 354"/>
          <p:cNvSpPr/>
          <p:nvPr/>
        </p:nvSpPr>
        <p:spPr>
          <a:xfrm>
            <a:off x="586540" y="3875878"/>
            <a:ext cx="2157281" cy="47430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4" name="Rectangle 353"/>
          <p:cNvSpPr/>
          <p:nvPr/>
        </p:nvSpPr>
        <p:spPr>
          <a:xfrm>
            <a:off x="598314" y="3345570"/>
            <a:ext cx="2157281" cy="48339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9" name="Rectangle 38"/>
          <p:cNvSpPr/>
          <p:nvPr/>
        </p:nvSpPr>
        <p:spPr>
          <a:xfrm>
            <a:off x="595595" y="2297263"/>
            <a:ext cx="2157281" cy="992548"/>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41" name="Trapezoid 240"/>
          <p:cNvSpPr/>
          <p:nvPr/>
        </p:nvSpPr>
        <p:spPr>
          <a:xfrm>
            <a:off x="2796374" y="3858432"/>
            <a:ext cx="9346416" cy="505840"/>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34" name="Trapezoid 33"/>
          <p:cNvSpPr/>
          <p:nvPr/>
        </p:nvSpPr>
        <p:spPr>
          <a:xfrm>
            <a:off x="2790247" y="2289192"/>
            <a:ext cx="9348444" cy="1006405"/>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35" name="Trapezoid 34"/>
          <p:cNvSpPr/>
          <p:nvPr/>
        </p:nvSpPr>
        <p:spPr>
          <a:xfrm>
            <a:off x="2790246" y="3344347"/>
            <a:ext cx="9346416" cy="487680"/>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253" name="Trapezoid 252"/>
          <p:cNvSpPr/>
          <p:nvPr/>
        </p:nvSpPr>
        <p:spPr>
          <a:xfrm>
            <a:off x="2807237" y="5946852"/>
            <a:ext cx="9351991" cy="341376"/>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247" name="Trapezoid 246"/>
          <p:cNvSpPr/>
          <p:nvPr/>
        </p:nvSpPr>
        <p:spPr>
          <a:xfrm>
            <a:off x="2803394" y="6349215"/>
            <a:ext cx="9346416" cy="343812"/>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259" name="Trapezoid 258"/>
          <p:cNvSpPr/>
          <p:nvPr/>
        </p:nvSpPr>
        <p:spPr>
          <a:xfrm>
            <a:off x="2800663" y="4399768"/>
            <a:ext cx="9346416" cy="487680"/>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067" dirty="0">
              <a:solidFill>
                <a:srgbClr val="FFFFFF"/>
              </a:solidFill>
              <a:latin typeface="Arial Narrow" charset="0"/>
              <a:ea typeface="Arial Narrow" charset="0"/>
              <a:cs typeface="Arial Narrow" charset="0"/>
            </a:endParaRPr>
          </a:p>
        </p:txBody>
      </p:sp>
      <p:sp>
        <p:nvSpPr>
          <p:cNvPr id="265" name="Trapezoid 264"/>
          <p:cNvSpPr/>
          <p:nvPr/>
        </p:nvSpPr>
        <p:spPr>
          <a:xfrm>
            <a:off x="2807238" y="4936219"/>
            <a:ext cx="9346416" cy="961047"/>
          </a:xfrm>
          <a:prstGeom prst="trapezoid">
            <a:avLst>
              <a:gd name="adj" fmla="val 0"/>
            </a:avLst>
          </a:prstGeom>
          <a:solidFill>
            <a:srgbClr val="ECECEC"/>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defRPr/>
            </a:pPr>
            <a:endParaRPr lang="en-US" sz="1067" dirty="0">
              <a:solidFill>
                <a:srgbClr val="FFFFFF"/>
              </a:solidFill>
              <a:latin typeface="Arial Narrow" charset="0"/>
              <a:ea typeface="Arial Narrow" charset="0"/>
              <a:cs typeface="Arial Narrow" charset="0"/>
            </a:endParaRPr>
          </a:p>
        </p:txBody>
      </p:sp>
      <p:grpSp>
        <p:nvGrpSpPr>
          <p:cNvPr id="10" name="Group 9"/>
          <p:cNvGrpSpPr/>
          <p:nvPr/>
        </p:nvGrpSpPr>
        <p:grpSpPr>
          <a:xfrm>
            <a:off x="5524368" y="836899"/>
            <a:ext cx="6590412" cy="859837"/>
            <a:chOff x="3654147" y="622164"/>
            <a:chExt cx="5381600" cy="644878"/>
          </a:xfrm>
        </p:grpSpPr>
        <p:sp>
          <p:nvSpPr>
            <p:cNvPr id="102" name="Rectangle 101"/>
            <p:cNvSpPr/>
            <p:nvPr/>
          </p:nvSpPr>
          <p:spPr>
            <a:xfrm>
              <a:off x="3654147" y="622164"/>
              <a:ext cx="5381600" cy="367918"/>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88" name="Trapezoid 87"/>
            <p:cNvSpPr/>
            <p:nvPr/>
          </p:nvSpPr>
          <p:spPr>
            <a:xfrm>
              <a:off x="3654147" y="1006019"/>
              <a:ext cx="5381236" cy="261023"/>
            </a:xfrm>
            <a:prstGeom prst="trapezoid">
              <a:avLst>
                <a:gd name="adj" fmla="val 0"/>
              </a:avLst>
            </a:prstGeom>
            <a:solidFill>
              <a:srgbClr val="ECEC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pPr>
              <a:endParaRPr lang="en-US" sz="1200" dirty="0">
                <a:solidFill>
                  <a:srgbClr val="FFFFFF"/>
                </a:solidFill>
                <a:latin typeface="Arial Narrow" charset="0"/>
                <a:ea typeface="Arial Narrow" charset="0"/>
                <a:cs typeface="Arial Narrow" charset="0"/>
              </a:endParaRPr>
            </a:p>
          </p:txBody>
        </p:sp>
      </p:grpSp>
      <p:sp>
        <p:nvSpPr>
          <p:cNvPr id="2" name="Title 1"/>
          <p:cNvSpPr>
            <a:spLocks noGrp="1"/>
          </p:cNvSpPr>
          <p:nvPr>
            <p:ph type="title"/>
          </p:nvPr>
        </p:nvSpPr>
        <p:spPr>
          <a:xfrm>
            <a:off x="382626" y="145465"/>
            <a:ext cx="11127317" cy="975783"/>
          </a:xfrm>
        </p:spPr>
        <p:txBody>
          <a:bodyPr/>
          <a:lstStyle/>
          <a:p>
            <a:r>
              <a:rPr lang="en-US" dirty="0"/>
              <a:t>The Networking Academy Learning Portfolio</a:t>
            </a:r>
            <a:br>
              <a:rPr lang="en-US" dirty="0"/>
            </a:br>
            <a:endParaRPr lang="en-US" sz="2400" dirty="0"/>
          </a:p>
        </p:txBody>
      </p:sp>
      <p:sp>
        <p:nvSpPr>
          <p:cNvPr id="31" name="TextBox 30"/>
          <p:cNvSpPr txBox="1"/>
          <p:nvPr/>
        </p:nvSpPr>
        <p:spPr>
          <a:xfrm>
            <a:off x="7786481" y="884537"/>
            <a:ext cx="2477539" cy="338528"/>
          </a:xfrm>
          <a:prstGeom prst="rect">
            <a:avLst/>
          </a:prstGeom>
          <a:noFill/>
          <a:ln w="12700">
            <a:noFill/>
          </a:ln>
        </p:spPr>
        <p:txBody>
          <a:bodyPr wrap="square" lIns="0" tIns="45707" rIns="0" bIns="45707">
            <a:spAutoFit/>
          </a:bodyPr>
          <a:lstStyle/>
          <a:p>
            <a:pPr algn="ctr" defTabSz="914140" fontAlgn="base">
              <a:spcBef>
                <a:spcPct val="0"/>
              </a:spcBef>
              <a:spcAft>
                <a:spcPct val="0"/>
              </a:spcAft>
              <a:defRPr/>
            </a:pPr>
            <a:r>
              <a:rPr lang="en-US" sz="1600" dirty="0">
                <a:solidFill>
                  <a:srgbClr val="FFFFFF"/>
                </a:solidFill>
                <a:latin typeface="Arial" charset="0"/>
                <a:ea typeface="ＭＳ Ｐゴシック" pitchFamily="34" charset="-128"/>
              </a:rPr>
              <a:t>Collaborate for Impact</a:t>
            </a:r>
          </a:p>
        </p:txBody>
      </p:sp>
      <p:sp>
        <p:nvSpPr>
          <p:cNvPr id="62" name="TextBox 61"/>
          <p:cNvSpPr txBox="1"/>
          <p:nvPr/>
        </p:nvSpPr>
        <p:spPr>
          <a:xfrm>
            <a:off x="2966929" y="869796"/>
            <a:ext cx="2413204" cy="235898"/>
          </a:xfrm>
          <a:prstGeom prst="rect">
            <a:avLst/>
          </a:prstGeom>
          <a:noFill/>
        </p:spPr>
        <p:txBody>
          <a:bodyPr wrap="square" rtlCol="0">
            <a:spAutoFit/>
          </a:bodyPr>
          <a:lstStyle/>
          <a:p>
            <a:pPr defTabSz="609585" fontAlgn="base">
              <a:spcBef>
                <a:spcPct val="0"/>
              </a:spcBef>
              <a:spcAft>
                <a:spcPct val="0"/>
              </a:spcAft>
            </a:pPr>
            <a:r>
              <a:rPr lang="en-US" sz="933" dirty="0">
                <a:solidFill>
                  <a:srgbClr val="FFFFFF">
                    <a:lumMod val="65000"/>
                  </a:srgbClr>
                </a:solidFill>
                <a:latin typeface="Arial" charset="0"/>
                <a:ea typeface="ＭＳ Ｐゴシック" pitchFamily="34" charset="-128"/>
              </a:rPr>
              <a:t>* Available within 12 months</a:t>
            </a:r>
          </a:p>
        </p:txBody>
      </p:sp>
      <p:sp>
        <p:nvSpPr>
          <p:cNvPr id="82" name="TextBox 81"/>
          <p:cNvSpPr txBox="1"/>
          <p:nvPr/>
        </p:nvSpPr>
        <p:spPr>
          <a:xfrm>
            <a:off x="11085893" y="6622333"/>
            <a:ext cx="1664603" cy="235898"/>
          </a:xfrm>
          <a:prstGeom prst="rect">
            <a:avLst/>
          </a:prstGeom>
          <a:noFill/>
        </p:spPr>
        <p:txBody>
          <a:bodyPr wrap="square" rtlCol="0">
            <a:spAutoFit/>
          </a:bodyPr>
          <a:lstStyle/>
          <a:p>
            <a:pPr defTabSz="609585" fontAlgn="base">
              <a:spcBef>
                <a:spcPct val="0"/>
              </a:spcBef>
              <a:spcAft>
                <a:spcPct val="0"/>
              </a:spcAft>
            </a:pPr>
            <a:r>
              <a:rPr lang="en-US" sz="933">
                <a:solidFill>
                  <a:srgbClr val="58585B"/>
                </a:solidFill>
                <a:latin typeface="Arial" charset="0"/>
                <a:ea typeface="ＭＳ Ｐゴシック" pitchFamily="34" charset="-128"/>
              </a:rPr>
              <a:t>Mar </a:t>
            </a:r>
            <a:r>
              <a:rPr lang="en-US" sz="933" dirty="0">
                <a:solidFill>
                  <a:srgbClr val="58585B"/>
                </a:solidFill>
                <a:latin typeface="Arial" charset="0"/>
                <a:ea typeface="ＭＳ Ｐゴシック" pitchFamily="34" charset="-128"/>
              </a:rPr>
              <a:t>2019</a:t>
            </a:r>
          </a:p>
        </p:txBody>
      </p:sp>
      <p:sp>
        <p:nvSpPr>
          <p:cNvPr id="174" name="TextBox 173"/>
          <p:cNvSpPr txBox="1"/>
          <p:nvPr/>
        </p:nvSpPr>
        <p:spPr>
          <a:xfrm>
            <a:off x="830129" y="789819"/>
            <a:ext cx="1468672" cy="256545"/>
          </a:xfrm>
          <a:prstGeom prst="rect">
            <a:avLst/>
          </a:prstGeom>
          <a:noFill/>
        </p:spPr>
        <p:txBody>
          <a:bodyPr wrap="none" rtlCol="0">
            <a:spAutoFit/>
          </a:bodyPr>
          <a:lstStyle/>
          <a:p>
            <a:pPr defTabSz="609585" fontAlgn="base">
              <a:spcBef>
                <a:spcPct val="0"/>
              </a:spcBef>
              <a:spcAft>
                <a:spcPct val="0"/>
              </a:spcAft>
            </a:pPr>
            <a:r>
              <a:rPr lang="en-US" sz="1067" dirty="0">
                <a:solidFill>
                  <a:srgbClr val="58585B"/>
                </a:solidFill>
                <a:latin typeface="Arial" charset="0"/>
                <a:ea typeface="ＭＳ Ｐゴシック" pitchFamily="34" charset="-128"/>
              </a:rPr>
              <a:t>Aligns to Certification</a:t>
            </a:r>
          </a:p>
        </p:txBody>
      </p:sp>
      <p:sp>
        <p:nvSpPr>
          <p:cNvPr id="184" name="Freeform 6"/>
          <p:cNvSpPr>
            <a:spLocks noEditPoints="1"/>
          </p:cNvSpPr>
          <p:nvPr/>
        </p:nvSpPr>
        <p:spPr bwMode="auto">
          <a:xfrm>
            <a:off x="600853" y="770627"/>
            <a:ext cx="288475" cy="288475"/>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8" name="Trapezoid 7"/>
          <p:cNvSpPr/>
          <p:nvPr/>
        </p:nvSpPr>
        <p:spPr>
          <a:xfrm>
            <a:off x="-10838" y="2147717"/>
            <a:ext cx="12200461" cy="1329217"/>
          </a:xfrm>
          <a:prstGeom prst="trapezoid">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anchor="ctr"/>
          <a:lstStyle/>
          <a:p>
            <a:pPr algn="ctr" defTabSz="914140" fontAlgn="base">
              <a:spcBef>
                <a:spcPct val="0"/>
              </a:spcBef>
              <a:spcAft>
                <a:spcPct val="0"/>
              </a:spcAft>
              <a:defRPr/>
            </a:pPr>
            <a:endParaRPr lang="en-US" sz="2400" dirty="0">
              <a:solidFill>
                <a:srgbClr val="FFFFFF"/>
              </a:solidFill>
              <a:latin typeface="Arial Rounded MT Bold" panose="020F0704030504030204" pitchFamily="34" charset="0"/>
            </a:endParaRPr>
          </a:p>
        </p:txBody>
      </p:sp>
      <p:sp>
        <p:nvSpPr>
          <p:cNvPr id="53" name="Rectangle 52"/>
          <p:cNvSpPr/>
          <p:nvPr/>
        </p:nvSpPr>
        <p:spPr bwMode="auto">
          <a:xfrm>
            <a:off x="6014903" y="2635345"/>
            <a:ext cx="207309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Mobility Fundamentals</a:t>
            </a:r>
          </a:p>
        </p:txBody>
      </p:sp>
      <p:sp>
        <p:nvSpPr>
          <p:cNvPr id="54" name="Rectangle 53"/>
          <p:cNvSpPr/>
          <p:nvPr/>
        </p:nvSpPr>
        <p:spPr bwMode="auto">
          <a:xfrm>
            <a:off x="9340206" y="2359605"/>
            <a:ext cx="2917208" cy="5597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FF0000"/>
                </a:solidFill>
                <a:latin typeface="Arial"/>
                <a:ea typeface="Arial Narrow" charset="0"/>
                <a:cs typeface="Arial Narrow" charset="0"/>
              </a:rPr>
              <a:t>CCNA R&amp;S:</a:t>
            </a:r>
            <a:r>
              <a:rPr lang="en-US" sz="1067" dirty="0">
                <a:solidFill>
                  <a:srgbClr val="004C69"/>
                </a:solidFill>
                <a:latin typeface="Arial"/>
                <a:ea typeface="Arial Narrow" charset="0"/>
                <a:cs typeface="Arial Narrow" charset="0"/>
              </a:rPr>
              <a:t> Introduction to Networks, R&amp;S Essentials, Scaling Networks, Connecting Networks </a:t>
            </a:r>
          </a:p>
        </p:txBody>
      </p:sp>
      <p:sp>
        <p:nvSpPr>
          <p:cNvPr id="55" name="Rectangle 54"/>
          <p:cNvSpPr/>
          <p:nvPr/>
        </p:nvSpPr>
        <p:spPr bwMode="auto">
          <a:xfrm>
            <a:off x="9346173" y="2915917"/>
            <a:ext cx="2693300" cy="2092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FF0000"/>
                </a:solidFill>
                <a:latin typeface="Arial"/>
                <a:ea typeface="Arial Narrow" charset="0"/>
                <a:cs typeface="Arial Narrow" charset="0"/>
              </a:rPr>
              <a:t>CCNP R&amp;S:  </a:t>
            </a:r>
            <a:r>
              <a:rPr lang="en-US" sz="1067" dirty="0">
                <a:solidFill>
                  <a:srgbClr val="004C69"/>
                </a:solidFill>
                <a:latin typeface="Arial"/>
                <a:ea typeface="Arial Narrow" charset="0"/>
                <a:cs typeface="Arial Narrow" charset="0"/>
              </a:rPr>
              <a:t>Switch, Route, TShoot</a:t>
            </a:r>
          </a:p>
        </p:txBody>
      </p:sp>
      <p:sp>
        <p:nvSpPr>
          <p:cNvPr id="56" name="Rectangle 55"/>
          <p:cNvSpPr/>
          <p:nvPr/>
        </p:nvSpPr>
        <p:spPr bwMode="auto">
          <a:xfrm>
            <a:off x="3158638" y="3440210"/>
            <a:ext cx="243840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Introduction to Cybersecurity</a:t>
            </a:r>
          </a:p>
        </p:txBody>
      </p:sp>
      <p:sp>
        <p:nvSpPr>
          <p:cNvPr id="57" name="Rectangle 56"/>
          <p:cNvSpPr/>
          <p:nvPr/>
        </p:nvSpPr>
        <p:spPr bwMode="auto">
          <a:xfrm>
            <a:off x="3158638" y="3991344"/>
            <a:ext cx="2438400" cy="21020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Introduction to IoT</a:t>
            </a:r>
          </a:p>
        </p:txBody>
      </p:sp>
      <p:sp>
        <p:nvSpPr>
          <p:cNvPr id="58" name="Rectangle 57"/>
          <p:cNvSpPr/>
          <p:nvPr/>
        </p:nvSpPr>
        <p:spPr bwMode="auto">
          <a:xfrm>
            <a:off x="9349011" y="3350502"/>
            <a:ext cx="2793780" cy="21579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FF0000"/>
                </a:solidFill>
                <a:latin typeface="Arial"/>
                <a:ea typeface="Arial Narrow" charset="0"/>
                <a:cs typeface="Arial Narrow" charset="0"/>
              </a:rPr>
              <a:t>CCNA Security</a:t>
            </a:r>
          </a:p>
        </p:txBody>
      </p:sp>
      <p:sp>
        <p:nvSpPr>
          <p:cNvPr id="59" name="Rectangle 58"/>
          <p:cNvSpPr/>
          <p:nvPr/>
        </p:nvSpPr>
        <p:spPr bwMode="auto">
          <a:xfrm>
            <a:off x="6001186" y="3345917"/>
            <a:ext cx="330464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Cybersecurity Essentials</a:t>
            </a:r>
          </a:p>
        </p:txBody>
      </p:sp>
      <p:sp>
        <p:nvSpPr>
          <p:cNvPr id="66" name="Rectangle 65"/>
          <p:cNvSpPr/>
          <p:nvPr/>
        </p:nvSpPr>
        <p:spPr bwMode="auto">
          <a:xfrm>
            <a:off x="9349011" y="3541168"/>
            <a:ext cx="279378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CCNA Cyber Ops</a:t>
            </a:r>
          </a:p>
        </p:txBody>
      </p:sp>
      <p:sp>
        <p:nvSpPr>
          <p:cNvPr id="83" name="Rectangle 82"/>
          <p:cNvSpPr/>
          <p:nvPr/>
        </p:nvSpPr>
        <p:spPr>
          <a:xfrm>
            <a:off x="2791739" y="1760260"/>
            <a:ext cx="2656851" cy="49055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84" name="Rectangle 83"/>
          <p:cNvSpPr/>
          <p:nvPr/>
        </p:nvSpPr>
        <p:spPr>
          <a:xfrm>
            <a:off x="5524368" y="1760260"/>
            <a:ext cx="3281805" cy="49055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b="1" dirty="0">
              <a:solidFill>
                <a:srgbClr val="FFFFFF"/>
              </a:solidFill>
              <a:latin typeface="Arial"/>
            </a:endParaRPr>
          </a:p>
        </p:txBody>
      </p:sp>
      <p:sp>
        <p:nvSpPr>
          <p:cNvPr id="85" name="Rectangle 84"/>
          <p:cNvSpPr/>
          <p:nvPr/>
        </p:nvSpPr>
        <p:spPr>
          <a:xfrm>
            <a:off x="8847574" y="1760260"/>
            <a:ext cx="3289089" cy="4905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b="1" dirty="0">
              <a:solidFill>
                <a:srgbClr val="FFFFFF"/>
              </a:solidFill>
              <a:latin typeface="Arial"/>
            </a:endParaRPr>
          </a:p>
        </p:txBody>
      </p:sp>
      <p:sp>
        <p:nvSpPr>
          <p:cNvPr id="19" name="TextBox 18"/>
          <p:cNvSpPr txBox="1"/>
          <p:nvPr/>
        </p:nvSpPr>
        <p:spPr>
          <a:xfrm>
            <a:off x="3639824" y="1800357"/>
            <a:ext cx="1283355" cy="369326"/>
          </a:xfrm>
          <a:prstGeom prst="rect">
            <a:avLst/>
          </a:prstGeom>
          <a:noFill/>
        </p:spPr>
        <p:txBody>
          <a:bodyPr wrap="none" lIns="121915" tIns="60957" rIns="121915" bIns="60957" rtlCol="0">
            <a:spAutoFit/>
          </a:bodyPr>
          <a:lstStyle/>
          <a:p>
            <a:pPr defTabSz="609559" fontAlgn="base">
              <a:spcBef>
                <a:spcPct val="0"/>
              </a:spcBef>
              <a:spcAft>
                <a:spcPct val="0"/>
              </a:spcAft>
            </a:pPr>
            <a:r>
              <a:rPr lang="en-US" sz="1600" dirty="0">
                <a:solidFill>
                  <a:srgbClr val="FFFFFF"/>
                </a:solidFill>
                <a:latin typeface="Arial" charset="0"/>
                <a:ea typeface="ＭＳ Ｐゴシック" pitchFamily="34" charset="-128"/>
              </a:rPr>
              <a:t>Exploratory</a:t>
            </a:r>
          </a:p>
        </p:txBody>
      </p:sp>
      <p:sp>
        <p:nvSpPr>
          <p:cNvPr id="20" name="TextBox 19"/>
          <p:cNvSpPr txBox="1"/>
          <p:nvPr/>
        </p:nvSpPr>
        <p:spPr>
          <a:xfrm>
            <a:off x="6450484" y="1800357"/>
            <a:ext cx="1429227" cy="369326"/>
          </a:xfrm>
          <a:prstGeom prst="rect">
            <a:avLst/>
          </a:prstGeom>
          <a:noFill/>
        </p:spPr>
        <p:txBody>
          <a:bodyPr wrap="none" lIns="121915" tIns="60957" rIns="121915" bIns="60957" rtlCol="0">
            <a:spAutoFit/>
          </a:bodyPr>
          <a:lstStyle/>
          <a:p>
            <a:pPr defTabSz="609559" fontAlgn="base">
              <a:spcBef>
                <a:spcPct val="0"/>
              </a:spcBef>
              <a:spcAft>
                <a:spcPct val="0"/>
              </a:spcAft>
            </a:pPr>
            <a:r>
              <a:rPr lang="en-US" sz="1600" dirty="0">
                <a:solidFill>
                  <a:srgbClr val="FFFFFF"/>
                </a:solidFill>
                <a:latin typeface="Arial" charset="0"/>
                <a:ea typeface="ＭＳ Ｐゴシック" pitchFamily="34" charset="-128"/>
              </a:rPr>
              <a:t>Foundational</a:t>
            </a:r>
          </a:p>
        </p:txBody>
      </p:sp>
      <p:sp>
        <p:nvSpPr>
          <p:cNvPr id="21" name="TextBox 20"/>
          <p:cNvSpPr txBox="1"/>
          <p:nvPr/>
        </p:nvSpPr>
        <p:spPr>
          <a:xfrm>
            <a:off x="9829721" y="1800357"/>
            <a:ext cx="1533423" cy="369326"/>
          </a:xfrm>
          <a:prstGeom prst="rect">
            <a:avLst/>
          </a:prstGeom>
          <a:noFill/>
        </p:spPr>
        <p:txBody>
          <a:bodyPr wrap="none" lIns="121915" tIns="60957" rIns="121915" bIns="60957" rtlCol="0">
            <a:spAutoFit/>
          </a:bodyPr>
          <a:lstStyle/>
          <a:p>
            <a:pPr defTabSz="609559" fontAlgn="base">
              <a:spcBef>
                <a:spcPct val="0"/>
              </a:spcBef>
              <a:spcAft>
                <a:spcPct val="0"/>
              </a:spcAft>
            </a:pPr>
            <a:r>
              <a:rPr lang="en-US" sz="1600" dirty="0">
                <a:solidFill>
                  <a:srgbClr val="FFFFFF"/>
                </a:solidFill>
                <a:latin typeface="Arial" charset="0"/>
                <a:ea typeface="ＭＳ Ｐゴシック" pitchFamily="34" charset="-128"/>
              </a:rPr>
              <a:t>Career-Ready</a:t>
            </a:r>
          </a:p>
        </p:txBody>
      </p:sp>
      <p:sp>
        <p:nvSpPr>
          <p:cNvPr id="52" name="Rectangle 51"/>
          <p:cNvSpPr/>
          <p:nvPr/>
        </p:nvSpPr>
        <p:spPr bwMode="auto">
          <a:xfrm>
            <a:off x="6017721" y="2356149"/>
            <a:ext cx="1700752"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FF0000"/>
                </a:solidFill>
                <a:latin typeface="Arial"/>
                <a:ea typeface="Arial Narrow" charset="0"/>
                <a:cs typeface="Arial Narrow" charset="0"/>
              </a:rPr>
              <a:t>Networking Essentials</a:t>
            </a:r>
          </a:p>
        </p:txBody>
      </p:sp>
      <p:sp>
        <p:nvSpPr>
          <p:cNvPr id="104" name="Isosceles Triangle 33"/>
          <p:cNvSpPr/>
          <p:nvPr/>
        </p:nvSpPr>
        <p:spPr>
          <a:xfrm flipV="1">
            <a:off x="10287401" y="1748161"/>
            <a:ext cx="274141" cy="952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200" b="1" dirty="0">
              <a:solidFill>
                <a:srgbClr val="FFFFFF"/>
              </a:solidFill>
              <a:latin typeface="Arial Narrow" charset="0"/>
              <a:ea typeface="Arial Narrow" charset="0"/>
              <a:cs typeface="Arial Narrow" charset="0"/>
            </a:endParaRPr>
          </a:p>
        </p:txBody>
      </p:sp>
      <p:sp>
        <p:nvSpPr>
          <p:cNvPr id="107" name="Isosceles Triangle 33"/>
          <p:cNvSpPr/>
          <p:nvPr/>
        </p:nvSpPr>
        <p:spPr>
          <a:xfrm flipV="1">
            <a:off x="7047484" y="1756752"/>
            <a:ext cx="274141" cy="952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200" b="1" dirty="0">
              <a:solidFill>
                <a:srgbClr val="FFFFFF"/>
              </a:solidFill>
              <a:latin typeface="Arial Narrow" charset="0"/>
              <a:ea typeface="Arial Narrow" charset="0"/>
              <a:cs typeface="Arial Narrow" charset="0"/>
            </a:endParaRPr>
          </a:p>
        </p:txBody>
      </p:sp>
      <p:sp>
        <p:nvSpPr>
          <p:cNvPr id="109" name="TextBox 108"/>
          <p:cNvSpPr txBox="1"/>
          <p:nvPr/>
        </p:nvSpPr>
        <p:spPr>
          <a:xfrm>
            <a:off x="1126380" y="2610405"/>
            <a:ext cx="1023972"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Networking</a:t>
            </a:r>
          </a:p>
        </p:txBody>
      </p:sp>
      <p:sp>
        <p:nvSpPr>
          <p:cNvPr id="146" name="TextBox 145"/>
          <p:cNvSpPr txBox="1"/>
          <p:nvPr/>
        </p:nvSpPr>
        <p:spPr>
          <a:xfrm>
            <a:off x="1126379" y="3443518"/>
            <a:ext cx="820907"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Security</a:t>
            </a:r>
          </a:p>
        </p:txBody>
      </p:sp>
      <p:grpSp>
        <p:nvGrpSpPr>
          <p:cNvPr id="14" name="Group 13"/>
          <p:cNvGrpSpPr>
            <a:grpSpLocks noChangeAspect="1"/>
          </p:cNvGrpSpPr>
          <p:nvPr/>
        </p:nvGrpSpPr>
        <p:grpSpPr>
          <a:xfrm>
            <a:off x="725942" y="3432685"/>
            <a:ext cx="304800" cy="309169"/>
            <a:chOff x="186757" y="2435948"/>
            <a:chExt cx="288472" cy="284989"/>
          </a:xfrm>
        </p:grpSpPr>
        <p:grpSp>
          <p:nvGrpSpPr>
            <p:cNvPr id="231" name="Group 230"/>
            <p:cNvGrpSpPr>
              <a:grpSpLocks noChangeAspect="1"/>
            </p:cNvGrpSpPr>
            <p:nvPr/>
          </p:nvGrpSpPr>
          <p:grpSpPr>
            <a:xfrm>
              <a:off x="186757" y="2435948"/>
              <a:ext cx="288472" cy="284989"/>
              <a:chOff x="2632787" y="1629410"/>
              <a:chExt cx="1817884" cy="1795938"/>
            </a:xfrm>
          </p:grpSpPr>
          <p:sp>
            <p:nvSpPr>
              <p:cNvPr id="232" name="Chord 231"/>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33" name="Chord 232"/>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47" name="Group 146"/>
            <p:cNvGrpSpPr>
              <a:grpSpLocks noChangeAspect="1"/>
            </p:cNvGrpSpPr>
            <p:nvPr/>
          </p:nvGrpSpPr>
          <p:grpSpPr>
            <a:xfrm>
              <a:off x="271637" y="2488918"/>
              <a:ext cx="127454" cy="182880"/>
              <a:chOff x="-1050925" y="628650"/>
              <a:chExt cx="609600" cy="874712"/>
            </a:xfrm>
          </p:grpSpPr>
          <p:sp>
            <p:nvSpPr>
              <p:cNvPr id="148" name="Freeform 24"/>
              <p:cNvSpPr>
                <a:spLocks/>
              </p:cNvSpPr>
              <p:nvPr/>
            </p:nvSpPr>
            <p:spPr bwMode="auto">
              <a:xfrm>
                <a:off x="-747713" y="628650"/>
                <a:ext cx="306388" cy="874712"/>
              </a:xfrm>
              <a:custGeom>
                <a:avLst/>
                <a:gdLst>
                  <a:gd name="T0" fmla="*/ 149 w 212"/>
                  <a:gd name="T1" fmla="*/ 220 h 609"/>
                  <a:gd name="T2" fmla="*/ 149 w 212"/>
                  <a:gd name="T3" fmla="*/ 149 h 609"/>
                  <a:gd name="T4" fmla="*/ 1 w 212"/>
                  <a:gd name="T5" fmla="*/ 0 h 609"/>
                  <a:gd name="T6" fmla="*/ 0 w 212"/>
                  <a:gd name="T7" fmla="*/ 0 h 609"/>
                  <a:gd name="T8" fmla="*/ 0 w 212"/>
                  <a:gd name="T9" fmla="*/ 47 h 609"/>
                  <a:gd name="T10" fmla="*/ 1 w 212"/>
                  <a:gd name="T11" fmla="*/ 47 h 609"/>
                  <a:gd name="T12" fmla="*/ 103 w 212"/>
                  <a:gd name="T13" fmla="*/ 149 h 609"/>
                  <a:gd name="T14" fmla="*/ 103 w 212"/>
                  <a:gd name="T15" fmla="*/ 220 h 609"/>
                  <a:gd name="T16" fmla="*/ 0 w 212"/>
                  <a:gd name="T17" fmla="*/ 220 h 609"/>
                  <a:gd name="T18" fmla="*/ 0 w 212"/>
                  <a:gd name="T19" fmla="*/ 609 h 609"/>
                  <a:gd name="T20" fmla="*/ 181 w 212"/>
                  <a:gd name="T21" fmla="*/ 609 h 609"/>
                  <a:gd name="T22" fmla="*/ 212 w 212"/>
                  <a:gd name="T23" fmla="*/ 576 h 609"/>
                  <a:gd name="T24" fmla="*/ 212 w 212"/>
                  <a:gd name="T25" fmla="*/ 220 h 609"/>
                  <a:gd name="T26" fmla="*/ 149 w 212"/>
                  <a:gd name="T27"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09">
                    <a:moveTo>
                      <a:pt x="149" y="220"/>
                    </a:moveTo>
                    <a:cubicBezTo>
                      <a:pt x="149" y="149"/>
                      <a:pt x="149" y="149"/>
                      <a:pt x="149" y="149"/>
                    </a:cubicBezTo>
                    <a:cubicBezTo>
                      <a:pt x="149" y="67"/>
                      <a:pt x="83" y="0"/>
                      <a:pt x="1" y="0"/>
                    </a:cubicBezTo>
                    <a:cubicBezTo>
                      <a:pt x="1" y="0"/>
                      <a:pt x="0" y="0"/>
                      <a:pt x="0" y="0"/>
                    </a:cubicBezTo>
                    <a:cubicBezTo>
                      <a:pt x="0" y="47"/>
                      <a:pt x="0" y="47"/>
                      <a:pt x="0" y="47"/>
                    </a:cubicBezTo>
                    <a:cubicBezTo>
                      <a:pt x="0" y="47"/>
                      <a:pt x="1" y="47"/>
                      <a:pt x="1" y="47"/>
                    </a:cubicBezTo>
                    <a:cubicBezTo>
                      <a:pt x="58" y="47"/>
                      <a:pt x="103" y="93"/>
                      <a:pt x="103" y="149"/>
                    </a:cubicBezTo>
                    <a:cubicBezTo>
                      <a:pt x="103" y="220"/>
                      <a:pt x="103" y="220"/>
                      <a:pt x="103" y="220"/>
                    </a:cubicBezTo>
                    <a:cubicBezTo>
                      <a:pt x="0" y="220"/>
                      <a:pt x="0" y="220"/>
                      <a:pt x="0" y="220"/>
                    </a:cubicBezTo>
                    <a:cubicBezTo>
                      <a:pt x="0" y="609"/>
                      <a:pt x="0" y="609"/>
                      <a:pt x="0" y="609"/>
                    </a:cubicBezTo>
                    <a:cubicBezTo>
                      <a:pt x="181" y="609"/>
                      <a:pt x="181" y="609"/>
                      <a:pt x="181" y="609"/>
                    </a:cubicBezTo>
                    <a:cubicBezTo>
                      <a:pt x="199" y="609"/>
                      <a:pt x="212" y="594"/>
                      <a:pt x="212" y="576"/>
                    </a:cubicBezTo>
                    <a:cubicBezTo>
                      <a:pt x="212" y="220"/>
                      <a:pt x="212" y="220"/>
                      <a:pt x="212" y="220"/>
                    </a:cubicBezTo>
                    <a:cubicBezTo>
                      <a:pt x="149" y="220"/>
                      <a:pt x="149" y="220"/>
                      <a:pt x="149" y="22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49" name="Freeform 25"/>
              <p:cNvSpPr>
                <a:spLocks/>
              </p:cNvSpPr>
              <p:nvPr/>
            </p:nvSpPr>
            <p:spPr bwMode="auto">
              <a:xfrm>
                <a:off x="-1050925" y="628650"/>
                <a:ext cx="303213" cy="874712"/>
              </a:xfrm>
              <a:custGeom>
                <a:avLst/>
                <a:gdLst>
                  <a:gd name="T0" fmla="*/ 109 w 210"/>
                  <a:gd name="T1" fmla="*/ 220 h 609"/>
                  <a:gd name="T2" fmla="*/ 109 w 210"/>
                  <a:gd name="T3" fmla="*/ 149 h 609"/>
                  <a:gd name="T4" fmla="*/ 210 w 210"/>
                  <a:gd name="T5" fmla="*/ 47 h 609"/>
                  <a:gd name="T6" fmla="*/ 210 w 210"/>
                  <a:gd name="T7" fmla="*/ 0 h 609"/>
                  <a:gd name="T8" fmla="*/ 63 w 210"/>
                  <a:gd name="T9" fmla="*/ 149 h 609"/>
                  <a:gd name="T10" fmla="*/ 63 w 210"/>
                  <a:gd name="T11" fmla="*/ 220 h 609"/>
                  <a:gd name="T12" fmla="*/ 0 w 210"/>
                  <a:gd name="T13" fmla="*/ 220 h 609"/>
                  <a:gd name="T14" fmla="*/ 0 w 210"/>
                  <a:gd name="T15" fmla="*/ 576 h 609"/>
                  <a:gd name="T16" fmla="*/ 32 w 210"/>
                  <a:gd name="T17" fmla="*/ 609 h 609"/>
                  <a:gd name="T18" fmla="*/ 210 w 210"/>
                  <a:gd name="T19" fmla="*/ 609 h 609"/>
                  <a:gd name="T20" fmla="*/ 210 w 210"/>
                  <a:gd name="T21" fmla="*/ 220 h 609"/>
                  <a:gd name="T22" fmla="*/ 109 w 210"/>
                  <a:gd name="T23" fmla="*/ 22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609">
                    <a:moveTo>
                      <a:pt x="109" y="220"/>
                    </a:moveTo>
                    <a:cubicBezTo>
                      <a:pt x="109" y="149"/>
                      <a:pt x="109" y="149"/>
                      <a:pt x="109" y="149"/>
                    </a:cubicBezTo>
                    <a:cubicBezTo>
                      <a:pt x="109" y="93"/>
                      <a:pt x="154" y="47"/>
                      <a:pt x="210" y="47"/>
                    </a:cubicBezTo>
                    <a:cubicBezTo>
                      <a:pt x="210" y="0"/>
                      <a:pt x="210" y="0"/>
                      <a:pt x="210" y="0"/>
                    </a:cubicBezTo>
                    <a:cubicBezTo>
                      <a:pt x="129" y="1"/>
                      <a:pt x="63" y="67"/>
                      <a:pt x="63" y="149"/>
                    </a:cubicBezTo>
                    <a:cubicBezTo>
                      <a:pt x="63" y="220"/>
                      <a:pt x="63" y="220"/>
                      <a:pt x="63" y="220"/>
                    </a:cubicBezTo>
                    <a:cubicBezTo>
                      <a:pt x="0" y="220"/>
                      <a:pt x="0" y="220"/>
                      <a:pt x="0" y="220"/>
                    </a:cubicBezTo>
                    <a:cubicBezTo>
                      <a:pt x="0" y="576"/>
                      <a:pt x="0" y="576"/>
                      <a:pt x="0" y="576"/>
                    </a:cubicBezTo>
                    <a:cubicBezTo>
                      <a:pt x="0" y="594"/>
                      <a:pt x="15" y="609"/>
                      <a:pt x="32" y="609"/>
                    </a:cubicBezTo>
                    <a:cubicBezTo>
                      <a:pt x="210" y="609"/>
                      <a:pt x="210" y="609"/>
                      <a:pt x="210" y="609"/>
                    </a:cubicBezTo>
                    <a:cubicBezTo>
                      <a:pt x="210" y="220"/>
                      <a:pt x="210" y="220"/>
                      <a:pt x="210" y="220"/>
                    </a:cubicBezTo>
                    <a:cubicBezTo>
                      <a:pt x="109" y="220"/>
                      <a:pt x="109" y="220"/>
                      <a:pt x="109" y="22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50" name="Freeform 26"/>
              <p:cNvSpPr>
                <a:spLocks/>
              </p:cNvSpPr>
              <p:nvPr/>
            </p:nvSpPr>
            <p:spPr bwMode="auto">
              <a:xfrm>
                <a:off x="-747713" y="1074738"/>
                <a:ext cx="84138" cy="298450"/>
              </a:xfrm>
              <a:custGeom>
                <a:avLst/>
                <a:gdLst>
                  <a:gd name="T0" fmla="*/ 2 w 58"/>
                  <a:gd name="T1" fmla="*/ 0 h 207"/>
                  <a:gd name="T2" fmla="*/ 0 w 58"/>
                  <a:gd name="T3" fmla="*/ 0 h 207"/>
                  <a:gd name="T4" fmla="*/ 0 w 58"/>
                  <a:gd name="T5" fmla="*/ 207 h 207"/>
                  <a:gd name="T6" fmla="*/ 2 w 58"/>
                  <a:gd name="T7" fmla="*/ 207 h 207"/>
                  <a:gd name="T8" fmla="*/ 58 w 58"/>
                  <a:gd name="T9" fmla="*/ 207 h 207"/>
                  <a:gd name="T10" fmla="*/ 30 w 58"/>
                  <a:gd name="T11" fmla="*/ 111 h 207"/>
                  <a:gd name="T12" fmla="*/ 28 w 58"/>
                  <a:gd name="T13" fmla="*/ 105 h 207"/>
                  <a:gd name="T14" fmla="*/ 57 w 58"/>
                  <a:gd name="T15" fmla="*/ 56 h 207"/>
                  <a:gd name="T16" fmla="*/ 2 w 58"/>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07">
                    <a:moveTo>
                      <a:pt x="2" y="0"/>
                    </a:moveTo>
                    <a:cubicBezTo>
                      <a:pt x="1" y="0"/>
                      <a:pt x="1" y="0"/>
                      <a:pt x="0" y="0"/>
                    </a:cubicBezTo>
                    <a:cubicBezTo>
                      <a:pt x="0" y="207"/>
                      <a:pt x="0" y="207"/>
                      <a:pt x="0" y="207"/>
                    </a:cubicBezTo>
                    <a:cubicBezTo>
                      <a:pt x="2" y="207"/>
                      <a:pt x="2" y="207"/>
                      <a:pt x="2" y="207"/>
                    </a:cubicBezTo>
                    <a:cubicBezTo>
                      <a:pt x="58" y="207"/>
                      <a:pt x="58" y="207"/>
                      <a:pt x="58" y="207"/>
                    </a:cubicBezTo>
                    <a:cubicBezTo>
                      <a:pt x="30" y="111"/>
                      <a:pt x="30" y="111"/>
                      <a:pt x="30" y="111"/>
                    </a:cubicBezTo>
                    <a:cubicBezTo>
                      <a:pt x="28" y="105"/>
                      <a:pt x="28" y="105"/>
                      <a:pt x="28" y="105"/>
                    </a:cubicBezTo>
                    <a:cubicBezTo>
                      <a:pt x="46" y="95"/>
                      <a:pt x="57" y="77"/>
                      <a:pt x="57" y="56"/>
                    </a:cubicBezTo>
                    <a:cubicBezTo>
                      <a:pt x="57" y="25"/>
                      <a:pt x="32" y="0"/>
                      <a:pt x="2" y="0"/>
                    </a:cubicBezTo>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51" name="Freeform 27"/>
              <p:cNvSpPr>
                <a:spLocks/>
              </p:cNvSpPr>
              <p:nvPr/>
            </p:nvSpPr>
            <p:spPr bwMode="auto">
              <a:xfrm>
                <a:off x="-827088" y="1074738"/>
                <a:ext cx="79375" cy="298450"/>
              </a:xfrm>
              <a:custGeom>
                <a:avLst/>
                <a:gdLst>
                  <a:gd name="T0" fmla="*/ 55 w 55"/>
                  <a:gd name="T1" fmla="*/ 0 h 207"/>
                  <a:gd name="T2" fmla="*/ 1 w 55"/>
                  <a:gd name="T3" fmla="*/ 56 h 207"/>
                  <a:gd name="T4" fmla="*/ 30 w 55"/>
                  <a:gd name="T5" fmla="*/ 105 h 207"/>
                  <a:gd name="T6" fmla="*/ 28 w 55"/>
                  <a:gd name="T7" fmla="*/ 111 h 207"/>
                  <a:gd name="T8" fmla="*/ 0 w 55"/>
                  <a:gd name="T9" fmla="*/ 207 h 207"/>
                  <a:gd name="T10" fmla="*/ 55 w 55"/>
                  <a:gd name="T11" fmla="*/ 207 h 207"/>
                  <a:gd name="T12" fmla="*/ 55 w 55"/>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5" h="207">
                    <a:moveTo>
                      <a:pt x="55" y="0"/>
                    </a:moveTo>
                    <a:cubicBezTo>
                      <a:pt x="25" y="1"/>
                      <a:pt x="1" y="26"/>
                      <a:pt x="1" y="56"/>
                    </a:cubicBezTo>
                    <a:cubicBezTo>
                      <a:pt x="1" y="77"/>
                      <a:pt x="13" y="95"/>
                      <a:pt x="30" y="105"/>
                    </a:cubicBezTo>
                    <a:cubicBezTo>
                      <a:pt x="28" y="111"/>
                      <a:pt x="28" y="111"/>
                      <a:pt x="28" y="111"/>
                    </a:cubicBezTo>
                    <a:cubicBezTo>
                      <a:pt x="0" y="207"/>
                      <a:pt x="0" y="207"/>
                      <a:pt x="0" y="207"/>
                    </a:cubicBezTo>
                    <a:cubicBezTo>
                      <a:pt x="55" y="207"/>
                      <a:pt x="55" y="207"/>
                      <a:pt x="55" y="207"/>
                    </a:cubicBezTo>
                    <a:cubicBezTo>
                      <a:pt x="55" y="0"/>
                      <a:pt x="55" y="0"/>
                      <a:pt x="55" y="0"/>
                    </a:cubicBezTo>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grpSp>
      </p:grpSp>
      <p:sp>
        <p:nvSpPr>
          <p:cNvPr id="153" name="TextBox 152"/>
          <p:cNvSpPr txBox="1"/>
          <p:nvPr/>
        </p:nvSpPr>
        <p:spPr>
          <a:xfrm>
            <a:off x="1126380" y="3957869"/>
            <a:ext cx="443108"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IoT</a:t>
            </a:r>
          </a:p>
        </p:txBody>
      </p:sp>
      <p:grpSp>
        <p:nvGrpSpPr>
          <p:cNvPr id="15" name="Group 14"/>
          <p:cNvGrpSpPr>
            <a:grpSpLocks noChangeAspect="1"/>
          </p:cNvGrpSpPr>
          <p:nvPr/>
        </p:nvGrpSpPr>
        <p:grpSpPr>
          <a:xfrm>
            <a:off x="725942" y="3976542"/>
            <a:ext cx="304800" cy="309169"/>
            <a:chOff x="192015" y="2882636"/>
            <a:chExt cx="288472" cy="284989"/>
          </a:xfrm>
        </p:grpSpPr>
        <p:grpSp>
          <p:nvGrpSpPr>
            <p:cNvPr id="240" name="Group 239"/>
            <p:cNvGrpSpPr>
              <a:grpSpLocks noChangeAspect="1"/>
            </p:cNvGrpSpPr>
            <p:nvPr/>
          </p:nvGrpSpPr>
          <p:grpSpPr>
            <a:xfrm>
              <a:off x="192015" y="2882636"/>
              <a:ext cx="288472" cy="284989"/>
              <a:chOff x="2632787" y="1629410"/>
              <a:chExt cx="1817884" cy="1795938"/>
            </a:xfrm>
          </p:grpSpPr>
          <p:sp>
            <p:nvSpPr>
              <p:cNvPr id="242" name="Chord 241"/>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43" name="Chord 242"/>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54" name="Group 153"/>
            <p:cNvGrpSpPr>
              <a:grpSpLocks noChangeAspect="1"/>
            </p:cNvGrpSpPr>
            <p:nvPr/>
          </p:nvGrpSpPr>
          <p:grpSpPr>
            <a:xfrm>
              <a:off x="253311" y="2946745"/>
              <a:ext cx="166074" cy="182880"/>
              <a:chOff x="6067426" y="5260975"/>
              <a:chExt cx="533399" cy="587376"/>
            </a:xfrm>
          </p:grpSpPr>
          <p:sp>
            <p:nvSpPr>
              <p:cNvPr id="155" name="Freeform 27"/>
              <p:cNvSpPr>
                <a:spLocks/>
              </p:cNvSpPr>
              <p:nvPr/>
            </p:nvSpPr>
            <p:spPr bwMode="auto">
              <a:xfrm>
                <a:off x="6142038" y="5478463"/>
                <a:ext cx="458787" cy="369888"/>
              </a:xfrm>
              <a:custGeom>
                <a:avLst/>
                <a:gdLst>
                  <a:gd name="T0" fmla="*/ 0 w 1659"/>
                  <a:gd name="T1" fmla="*/ 799 h 1337"/>
                  <a:gd name="T2" fmla="*/ 1469 w 1659"/>
                  <a:gd name="T3" fmla="*/ 392 h 1337"/>
                  <a:gd name="T4" fmla="*/ 1659 w 1659"/>
                  <a:gd name="T5" fmla="*/ 494 h 1337"/>
                  <a:gd name="T6" fmla="*/ 1469 w 1659"/>
                  <a:gd name="T7" fmla="*/ 0 h 1337"/>
                  <a:gd name="T8" fmla="*/ 955 w 1659"/>
                  <a:gd name="T9" fmla="*/ 145 h 1337"/>
                  <a:gd name="T10" fmla="*/ 1175 w 1659"/>
                  <a:gd name="T11" fmla="*/ 247 h 1337"/>
                  <a:gd name="T12" fmla="*/ 0 w 1659"/>
                  <a:gd name="T13" fmla="*/ 799 h 1337"/>
                </a:gdLst>
                <a:ahLst/>
                <a:cxnLst>
                  <a:cxn ang="0">
                    <a:pos x="T0" y="T1"/>
                  </a:cxn>
                  <a:cxn ang="0">
                    <a:pos x="T2" y="T3"/>
                  </a:cxn>
                  <a:cxn ang="0">
                    <a:pos x="T4" y="T5"/>
                  </a:cxn>
                  <a:cxn ang="0">
                    <a:pos x="T6" y="T7"/>
                  </a:cxn>
                  <a:cxn ang="0">
                    <a:pos x="T8" y="T9"/>
                  </a:cxn>
                  <a:cxn ang="0">
                    <a:pos x="T10" y="T11"/>
                  </a:cxn>
                  <a:cxn ang="0">
                    <a:pos x="T12" y="T13"/>
                  </a:cxn>
                </a:cxnLst>
                <a:rect l="0" t="0" r="r" b="b"/>
                <a:pathLst>
                  <a:path w="1659" h="1337">
                    <a:moveTo>
                      <a:pt x="0" y="799"/>
                    </a:moveTo>
                    <a:cubicBezTo>
                      <a:pt x="734" y="1337"/>
                      <a:pt x="1366" y="785"/>
                      <a:pt x="1469" y="392"/>
                    </a:cubicBezTo>
                    <a:cubicBezTo>
                      <a:pt x="1527" y="421"/>
                      <a:pt x="1659" y="494"/>
                      <a:pt x="1659" y="494"/>
                    </a:cubicBezTo>
                    <a:cubicBezTo>
                      <a:pt x="1469" y="0"/>
                      <a:pt x="1469" y="0"/>
                      <a:pt x="1469" y="0"/>
                    </a:cubicBezTo>
                    <a:cubicBezTo>
                      <a:pt x="955" y="145"/>
                      <a:pt x="955" y="145"/>
                      <a:pt x="955" y="145"/>
                    </a:cubicBezTo>
                    <a:cubicBezTo>
                      <a:pt x="1175" y="247"/>
                      <a:pt x="1175" y="247"/>
                      <a:pt x="1175" y="247"/>
                    </a:cubicBezTo>
                    <a:cubicBezTo>
                      <a:pt x="1175" y="247"/>
                      <a:pt x="999" y="1075"/>
                      <a:pt x="0" y="799"/>
                    </a:cubicBezTo>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grpSp>
            <p:nvGrpSpPr>
              <p:cNvPr id="156" name="Group 155"/>
              <p:cNvGrpSpPr/>
              <p:nvPr/>
            </p:nvGrpSpPr>
            <p:grpSpPr>
              <a:xfrm>
                <a:off x="6067426" y="5260975"/>
                <a:ext cx="493712" cy="430213"/>
                <a:chOff x="6067426" y="5260975"/>
                <a:chExt cx="493712" cy="430213"/>
              </a:xfrm>
            </p:grpSpPr>
            <p:sp>
              <p:nvSpPr>
                <p:cNvPr id="157" name="Freeform 26"/>
                <p:cNvSpPr>
                  <a:spLocks noEditPoints="1"/>
                </p:cNvSpPr>
                <p:nvPr/>
              </p:nvSpPr>
              <p:spPr bwMode="auto">
                <a:xfrm>
                  <a:off x="6067426" y="5260975"/>
                  <a:ext cx="493712" cy="430213"/>
                </a:xfrm>
                <a:custGeom>
                  <a:avLst/>
                  <a:gdLst>
                    <a:gd name="T0" fmla="*/ 1361 w 1786"/>
                    <a:gd name="T1" fmla="*/ 437 h 1557"/>
                    <a:gd name="T2" fmla="*/ 1376 w 1786"/>
                    <a:gd name="T3" fmla="*/ 800 h 1557"/>
                    <a:gd name="T4" fmla="*/ 1713 w 1786"/>
                    <a:gd name="T5" fmla="*/ 495 h 1557"/>
                    <a:gd name="T6" fmla="*/ 747 w 1786"/>
                    <a:gd name="T7" fmla="*/ 509 h 1557"/>
                    <a:gd name="T8" fmla="*/ 1186 w 1786"/>
                    <a:gd name="T9" fmla="*/ 335 h 1557"/>
                    <a:gd name="T10" fmla="*/ 717 w 1786"/>
                    <a:gd name="T11" fmla="*/ 466 h 1557"/>
                    <a:gd name="T12" fmla="*/ 1332 w 1786"/>
                    <a:gd name="T13" fmla="*/ 800 h 1557"/>
                    <a:gd name="T14" fmla="*/ 1244 w 1786"/>
                    <a:gd name="T15" fmla="*/ 539 h 1557"/>
                    <a:gd name="T16" fmla="*/ 761 w 1786"/>
                    <a:gd name="T17" fmla="*/ 553 h 1557"/>
                    <a:gd name="T18" fmla="*/ 659 w 1786"/>
                    <a:gd name="T19" fmla="*/ 684 h 1557"/>
                    <a:gd name="T20" fmla="*/ 630 w 1786"/>
                    <a:gd name="T21" fmla="*/ 1106 h 1557"/>
                    <a:gd name="T22" fmla="*/ 732 w 1786"/>
                    <a:gd name="T23" fmla="*/ 1222 h 1557"/>
                    <a:gd name="T24" fmla="*/ 1215 w 1786"/>
                    <a:gd name="T25" fmla="*/ 1295 h 1557"/>
                    <a:gd name="T26" fmla="*/ 981 w 1786"/>
                    <a:gd name="T27" fmla="*/ 902 h 1557"/>
                    <a:gd name="T28" fmla="*/ 1332 w 1786"/>
                    <a:gd name="T29" fmla="*/ 800 h 1557"/>
                    <a:gd name="T30" fmla="*/ 761 w 1786"/>
                    <a:gd name="T31" fmla="*/ 1542 h 1557"/>
                    <a:gd name="T32" fmla="*/ 717 w 1786"/>
                    <a:gd name="T33" fmla="*/ 1266 h 1557"/>
                    <a:gd name="T34" fmla="*/ 586 w 1786"/>
                    <a:gd name="T35" fmla="*/ 640 h 1557"/>
                    <a:gd name="T36" fmla="*/ 293 w 1786"/>
                    <a:gd name="T37" fmla="*/ 931 h 1557"/>
                    <a:gd name="T38" fmla="*/ 542 w 1786"/>
                    <a:gd name="T39" fmla="*/ 1150 h 1557"/>
                    <a:gd name="T40" fmla="*/ 615 w 1786"/>
                    <a:gd name="T41" fmla="*/ 670 h 1557"/>
                    <a:gd name="T42" fmla="*/ 88 w 1786"/>
                    <a:gd name="T43" fmla="*/ 931 h 1557"/>
                    <a:gd name="T44" fmla="*/ 15 w 1786"/>
                    <a:gd name="T45" fmla="*/ 786 h 1557"/>
                    <a:gd name="T46" fmla="*/ 102 w 1786"/>
                    <a:gd name="T47" fmla="*/ 1004 h 1557"/>
                    <a:gd name="T48" fmla="*/ 1244 w 1786"/>
                    <a:gd name="T49" fmla="*/ 306 h 1557"/>
                    <a:gd name="T50" fmla="*/ 1684 w 1786"/>
                    <a:gd name="T51" fmla="*/ 437 h 1557"/>
                    <a:gd name="T52" fmla="*/ 1025 w 1786"/>
                    <a:gd name="T53" fmla="*/ 15 h 1557"/>
                    <a:gd name="T54" fmla="*/ 1244 w 1786"/>
                    <a:gd name="T55" fmla="*/ 306 h 1557"/>
                    <a:gd name="T56" fmla="*/ 512 w 1786"/>
                    <a:gd name="T57" fmla="*/ 1208 h 1557"/>
                    <a:gd name="T58" fmla="*/ 249 w 1786"/>
                    <a:gd name="T59" fmla="*/ 1019 h 1557"/>
                    <a:gd name="T60" fmla="*/ 132 w 1786"/>
                    <a:gd name="T61" fmla="*/ 1033 h 1557"/>
                    <a:gd name="T62" fmla="*/ 190 w 1786"/>
                    <a:gd name="T63" fmla="*/ 1441 h 1557"/>
                    <a:gd name="T64" fmla="*/ 717 w 1786"/>
                    <a:gd name="T65" fmla="*/ 1557 h 1557"/>
                    <a:gd name="T66" fmla="*/ 630 w 1786"/>
                    <a:gd name="T67" fmla="*/ 1310 h 1557"/>
                    <a:gd name="T68" fmla="*/ 249 w 1786"/>
                    <a:gd name="T69" fmla="*/ 844 h 1557"/>
                    <a:gd name="T70" fmla="*/ 556 w 1786"/>
                    <a:gd name="T71" fmla="*/ 568 h 1557"/>
                    <a:gd name="T72" fmla="*/ 673 w 1786"/>
                    <a:gd name="T73" fmla="*/ 466 h 1557"/>
                    <a:gd name="T74" fmla="*/ 922 w 1786"/>
                    <a:gd name="T75" fmla="*/ 0 h 1557"/>
                    <a:gd name="T76" fmla="*/ 29 w 1786"/>
                    <a:gd name="T77" fmla="*/ 728 h 1557"/>
                    <a:gd name="T78" fmla="*/ 190 w 1786"/>
                    <a:gd name="T79" fmla="*/ 83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6" h="1557">
                      <a:moveTo>
                        <a:pt x="1713" y="495"/>
                      </a:moveTo>
                      <a:cubicBezTo>
                        <a:pt x="1596" y="466"/>
                        <a:pt x="1479" y="451"/>
                        <a:pt x="1361" y="437"/>
                      </a:cubicBezTo>
                      <a:cubicBezTo>
                        <a:pt x="1347" y="480"/>
                        <a:pt x="1332" y="495"/>
                        <a:pt x="1303" y="509"/>
                      </a:cubicBezTo>
                      <a:cubicBezTo>
                        <a:pt x="1332" y="611"/>
                        <a:pt x="1361" y="699"/>
                        <a:pt x="1376" y="800"/>
                      </a:cubicBezTo>
                      <a:cubicBezTo>
                        <a:pt x="1786" y="684"/>
                        <a:pt x="1786" y="684"/>
                        <a:pt x="1786" y="684"/>
                      </a:cubicBezTo>
                      <a:cubicBezTo>
                        <a:pt x="1771" y="611"/>
                        <a:pt x="1742" y="553"/>
                        <a:pt x="1713" y="495"/>
                      </a:cubicBezTo>
                      <a:moveTo>
                        <a:pt x="717" y="480"/>
                      </a:moveTo>
                      <a:cubicBezTo>
                        <a:pt x="732" y="480"/>
                        <a:pt x="747" y="495"/>
                        <a:pt x="747" y="509"/>
                      </a:cubicBezTo>
                      <a:cubicBezTo>
                        <a:pt x="878" y="466"/>
                        <a:pt x="996" y="422"/>
                        <a:pt x="1127" y="408"/>
                      </a:cubicBezTo>
                      <a:cubicBezTo>
                        <a:pt x="1142" y="379"/>
                        <a:pt x="1157" y="349"/>
                        <a:pt x="1186" y="335"/>
                      </a:cubicBezTo>
                      <a:cubicBezTo>
                        <a:pt x="1127" y="219"/>
                        <a:pt x="1054" y="117"/>
                        <a:pt x="966" y="15"/>
                      </a:cubicBezTo>
                      <a:cubicBezTo>
                        <a:pt x="864" y="146"/>
                        <a:pt x="776" y="306"/>
                        <a:pt x="717" y="466"/>
                      </a:cubicBezTo>
                      <a:cubicBezTo>
                        <a:pt x="717" y="466"/>
                        <a:pt x="717" y="466"/>
                        <a:pt x="717" y="480"/>
                      </a:cubicBezTo>
                      <a:moveTo>
                        <a:pt x="1332" y="800"/>
                      </a:moveTo>
                      <a:cubicBezTo>
                        <a:pt x="1318" y="713"/>
                        <a:pt x="1303" y="626"/>
                        <a:pt x="1274" y="539"/>
                      </a:cubicBezTo>
                      <a:cubicBezTo>
                        <a:pt x="1259" y="539"/>
                        <a:pt x="1259" y="539"/>
                        <a:pt x="1244" y="539"/>
                      </a:cubicBezTo>
                      <a:cubicBezTo>
                        <a:pt x="1200" y="539"/>
                        <a:pt x="1157" y="495"/>
                        <a:pt x="1142" y="451"/>
                      </a:cubicBezTo>
                      <a:cubicBezTo>
                        <a:pt x="1010" y="466"/>
                        <a:pt x="893" y="509"/>
                        <a:pt x="761" y="553"/>
                      </a:cubicBezTo>
                      <a:cubicBezTo>
                        <a:pt x="776" y="553"/>
                        <a:pt x="776" y="568"/>
                        <a:pt x="776" y="568"/>
                      </a:cubicBezTo>
                      <a:cubicBezTo>
                        <a:pt x="776" y="626"/>
                        <a:pt x="717" y="684"/>
                        <a:pt x="659" y="684"/>
                      </a:cubicBezTo>
                      <a:cubicBezTo>
                        <a:pt x="659" y="684"/>
                        <a:pt x="659" y="684"/>
                        <a:pt x="659" y="684"/>
                      </a:cubicBezTo>
                      <a:cubicBezTo>
                        <a:pt x="630" y="815"/>
                        <a:pt x="630" y="960"/>
                        <a:pt x="630" y="1106"/>
                      </a:cubicBezTo>
                      <a:cubicBezTo>
                        <a:pt x="688" y="1106"/>
                        <a:pt x="732" y="1150"/>
                        <a:pt x="732" y="1208"/>
                      </a:cubicBezTo>
                      <a:cubicBezTo>
                        <a:pt x="732" y="1222"/>
                        <a:pt x="732" y="1222"/>
                        <a:pt x="732" y="1222"/>
                      </a:cubicBezTo>
                      <a:cubicBezTo>
                        <a:pt x="878" y="1266"/>
                        <a:pt x="1039" y="1295"/>
                        <a:pt x="1200" y="1295"/>
                      </a:cubicBezTo>
                      <a:cubicBezTo>
                        <a:pt x="1215" y="1295"/>
                        <a:pt x="1215" y="1295"/>
                        <a:pt x="1215" y="1295"/>
                      </a:cubicBezTo>
                      <a:cubicBezTo>
                        <a:pt x="1288" y="1222"/>
                        <a:pt x="1318" y="1135"/>
                        <a:pt x="1347" y="1077"/>
                      </a:cubicBezTo>
                      <a:cubicBezTo>
                        <a:pt x="981" y="902"/>
                        <a:pt x="981" y="902"/>
                        <a:pt x="981" y="902"/>
                      </a:cubicBezTo>
                      <a:cubicBezTo>
                        <a:pt x="1332" y="800"/>
                        <a:pt x="1332" y="800"/>
                        <a:pt x="1332" y="800"/>
                      </a:cubicBezTo>
                      <a:cubicBezTo>
                        <a:pt x="1332" y="800"/>
                        <a:pt x="1332" y="800"/>
                        <a:pt x="1332" y="800"/>
                      </a:cubicBezTo>
                      <a:close/>
                      <a:moveTo>
                        <a:pt x="673" y="1295"/>
                      </a:moveTo>
                      <a:cubicBezTo>
                        <a:pt x="703" y="1397"/>
                        <a:pt x="732" y="1484"/>
                        <a:pt x="761" y="1542"/>
                      </a:cubicBezTo>
                      <a:cubicBezTo>
                        <a:pt x="966" y="1528"/>
                        <a:pt x="1098" y="1441"/>
                        <a:pt x="1186" y="1339"/>
                      </a:cubicBezTo>
                      <a:cubicBezTo>
                        <a:pt x="966" y="1339"/>
                        <a:pt x="805" y="1295"/>
                        <a:pt x="717" y="1266"/>
                      </a:cubicBezTo>
                      <a:cubicBezTo>
                        <a:pt x="703" y="1281"/>
                        <a:pt x="688" y="1295"/>
                        <a:pt x="673" y="1295"/>
                      </a:cubicBezTo>
                      <a:moveTo>
                        <a:pt x="586" y="640"/>
                      </a:moveTo>
                      <a:cubicBezTo>
                        <a:pt x="468" y="699"/>
                        <a:pt x="366" y="786"/>
                        <a:pt x="278" y="873"/>
                      </a:cubicBezTo>
                      <a:cubicBezTo>
                        <a:pt x="293" y="888"/>
                        <a:pt x="293" y="917"/>
                        <a:pt x="293" y="931"/>
                      </a:cubicBezTo>
                      <a:cubicBezTo>
                        <a:pt x="293" y="960"/>
                        <a:pt x="293" y="975"/>
                        <a:pt x="278" y="990"/>
                      </a:cubicBezTo>
                      <a:cubicBezTo>
                        <a:pt x="366" y="1048"/>
                        <a:pt x="454" y="1106"/>
                        <a:pt x="542" y="1150"/>
                      </a:cubicBezTo>
                      <a:cubicBezTo>
                        <a:pt x="556" y="1121"/>
                        <a:pt x="571" y="1106"/>
                        <a:pt x="586" y="1106"/>
                      </a:cubicBezTo>
                      <a:cubicBezTo>
                        <a:pt x="571" y="960"/>
                        <a:pt x="586" y="815"/>
                        <a:pt x="615" y="670"/>
                      </a:cubicBezTo>
                      <a:cubicBezTo>
                        <a:pt x="600" y="655"/>
                        <a:pt x="586" y="655"/>
                        <a:pt x="586" y="640"/>
                      </a:cubicBezTo>
                      <a:moveTo>
                        <a:pt x="88" y="931"/>
                      </a:moveTo>
                      <a:cubicBezTo>
                        <a:pt x="88" y="917"/>
                        <a:pt x="88" y="902"/>
                        <a:pt x="102" y="888"/>
                      </a:cubicBezTo>
                      <a:cubicBezTo>
                        <a:pt x="73" y="859"/>
                        <a:pt x="44" y="830"/>
                        <a:pt x="15" y="786"/>
                      </a:cubicBezTo>
                      <a:cubicBezTo>
                        <a:pt x="0" y="902"/>
                        <a:pt x="0" y="1004"/>
                        <a:pt x="29" y="1106"/>
                      </a:cubicBezTo>
                      <a:cubicBezTo>
                        <a:pt x="59" y="1062"/>
                        <a:pt x="73" y="1033"/>
                        <a:pt x="102" y="1004"/>
                      </a:cubicBezTo>
                      <a:cubicBezTo>
                        <a:pt x="88" y="975"/>
                        <a:pt x="88" y="960"/>
                        <a:pt x="88" y="931"/>
                      </a:cubicBezTo>
                      <a:moveTo>
                        <a:pt x="1244" y="306"/>
                      </a:moveTo>
                      <a:cubicBezTo>
                        <a:pt x="1303" y="306"/>
                        <a:pt x="1347" y="349"/>
                        <a:pt x="1347" y="393"/>
                      </a:cubicBezTo>
                      <a:cubicBezTo>
                        <a:pt x="1464" y="408"/>
                        <a:pt x="1581" y="422"/>
                        <a:pt x="1684" y="437"/>
                      </a:cubicBezTo>
                      <a:cubicBezTo>
                        <a:pt x="1581" y="262"/>
                        <a:pt x="1420" y="131"/>
                        <a:pt x="1215" y="58"/>
                      </a:cubicBezTo>
                      <a:cubicBezTo>
                        <a:pt x="1142" y="29"/>
                        <a:pt x="1083" y="15"/>
                        <a:pt x="1025" y="15"/>
                      </a:cubicBezTo>
                      <a:cubicBezTo>
                        <a:pt x="1098" y="102"/>
                        <a:pt x="1171" y="204"/>
                        <a:pt x="1230" y="320"/>
                      </a:cubicBezTo>
                      <a:cubicBezTo>
                        <a:pt x="1244" y="306"/>
                        <a:pt x="1244" y="306"/>
                        <a:pt x="1244" y="306"/>
                      </a:cubicBezTo>
                      <a:moveTo>
                        <a:pt x="630" y="1310"/>
                      </a:moveTo>
                      <a:cubicBezTo>
                        <a:pt x="571" y="1310"/>
                        <a:pt x="512" y="1266"/>
                        <a:pt x="512" y="1208"/>
                      </a:cubicBezTo>
                      <a:cubicBezTo>
                        <a:pt x="512" y="1193"/>
                        <a:pt x="527" y="1193"/>
                        <a:pt x="527" y="1179"/>
                      </a:cubicBezTo>
                      <a:cubicBezTo>
                        <a:pt x="425" y="1135"/>
                        <a:pt x="337" y="1091"/>
                        <a:pt x="249" y="1019"/>
                      </a:cubicBezTo>
                      <a:cubicBezTo>
                        <a:pt x="234" y="1033"/>
                        <a:pt x="220" y="1048"/>
                        <a:pt x="190" y="1048"/>
                      </a:cubicBezTo>
                      <a:cubicBezTo>
                        <a:pt x="176" y="1048"/>
                        <a:pt x="146" y="1033"/>
                        <a:pt x="132" y="1033"/>
                      </a:cubicBezTo>
                      <a:cubicBezTo>
                        <a:pt x="102" y="1062"/>
                        <a:pt x="73" y="1106"/>
                        <a:pt x="44" y="1164"/>
                      </a:cubicBezTo>
                      <a:cubicBezTo>
                        <a:pt x="73" y="1251"/>
                        <a:pt x="117" y="1353"/>
                        <a:pt x="190" y="1441"/>
                      </a:cubicBezTo>
                      <a:cubicBezTo>
                        <a:pt x="366" y="1528"/>
                        <a:pt x="556" y="1557"/>
                        <a:pt x="644" y="1557"/>
                      </a:cubicBezTo>
                      <a:cubicBezTo>
                        <a:pt x="673" y="1557"/>
                        <a:pt x="703" y="1557"/>
                        <a:pt x="717" y="1557"/>
                      </a:cubicBezTo>
                      <a:cubicBezTo>
                        <a:pt x="688" y="1470"/>
                        <a:pt x="659" y="1382"/>
                        <a:pt x="630" y="1310"/>
                      </a:cubicBezTo>
                      <a:cubicBezTo>
                        <a:pt x="630" y="1310"/>
                        <a:pt x="630" y="1310"/>
                        <a:pt x="630" y="1310"/>
                      </a:cubicBezTo>
                      <a:moveTo>
                        <a:pt x="190" y="830"/>
                      </a:moveTo>
                      <a:cubicBezTo>
                        <a:pt x="205" y="830"/>
                        <a:pt x="234" y="830"/>
                        <a:pt x="249" y="844"/>
                      </a:cubicBezTo>
                      <a:cubicBezTo>
                        <a:pt x="337" y="742"/>
                        <a:pt x="439" y="670"/>
                        <a:pt x="556" y="597"/>
                      </a:cubicBezTo>
                      <a:cubicBezTo>
                        <a:pt x="556" y="597"/>
                        <a:pt x="556" y="582"/>
                        <a:pt x="556" y="568"/>
                      </a:cubicBezTo>
                      <a:cubicBezTo>
                        <a:pt x="556" y="509"/>
                        <a:pt x="600" y="466"/>
                        <a:pt x="659" y="466"/>
                      </a:cubicBezTo>
                      <a:cubicBezTo>
                        <a:pt x="673" y="466"/>
                        <a:pt x="673" y="466"/>
                        <a:pt x="673" y="466"/>
                      </a:cubicBezTo>
                      <a:cubicBezTo>
                        <a:pt x="673" y="451"/>
                        <a:pt x="673" y="451"/>
                        <a:pt x="673" y="451"/>
                      </a:cubicBezTo>
                      <a:cubicBezTo>
                        <a:pt x="732" y="291"/>
                        <a:pt x="820" y="131"/>
                        <a:pt x="922" y="0"/>
                      </a:cubicBezTo>
                      <a:cubicBezTo>
                        <a:pt x="542" y="0"/>
                        <a:pt x="190" y="233"/>
                        <a:pt x="59" y="597"/>
                      </a:cubicBezTo>
                      <a:cubicBezTo>
                        <a:pt x="44" y="640"/>
                        <a:pt x="29" y="684"/>
                        <a:pt x="29" y="728"/>
                      </a:cubicBezTo>
                      <a:cubicBezTo>
                        <a:pt x="59" y="771"/>
                        <a:pt x="88" y="815"/>
                        <a:pt x="132" y="844"/>
                      </a:cubicBezTo>
                      <a:cubicBezTo>
                        <a:pt x="146" y="830"/>
                        <a:pt x="161" y="830"/>
                        <a:pt x="190" y="830"/>
                      </a:cubicBezTo>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58" name="Freeform 28"/>
                <p:cNvSpPr>
                  <a:spLocks/>
                </p:cNvSpPr>
                <p:nvPr/>
              </p:nvSpPr>
              <p:spPr bwMode="auto">
                <a:xfrm>
                  <a:off x="6143625" y="5437188"/>
                  <a:ext cx="93662" cy="141288"/>
                </a:xfrm>
                <a:custGeom>
                  <a:avLst/>
                  <a:gdLst>
                    <a:gd name="T0" fmla="*/ 308 w 337"/>
                    <a:gd name="T1" fmla="*/ 0 h 510"/>
                    <a:gd name="T2" fmla="*/ 0 w 337"/>
                    <a:gd name="T3" fmla="*/ 233 h 510"/>
                    <a:gd name="T4" fmla="*/ 15 w 337"/>
                    <a:gd name="T5" fmla="*/ 291 h 510"/>
                    <a:gd name="T6" fmla="*/ 0 w 337"/>
                    <a:gd name="T7" fmla="*/ 350 h 510"/>
                    <a:gd name="T8" fmla="*/ 264 w 337"/>
                    <a:gd name="T9" fmla="*/ 510 h 510"/>
                    <a:gd name="T10" fmla="*/ 308 w 337"/>
                    <a:gd name="T11" fmla="*/ 466 h 510"/>
                    <a:gd name="T12" fmla="*/ 337 w 337"/>
                    <a:gd name="T13" fmla="*/ 30 h 510"/>
                    <a:gd name="T14" fmla="*/ 308 w 337"/>
                    <a:gd name="T15" fmla="*/ 0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510">
                      <a:moveTo>
                        <a:pt x="308" y="0"/>
                      </a:moveTo>
                      <a:cubicBezTo>
                        <a:pt x="190" y="59"/>
                        <a:pt x="88" y="146"/>
                        <a:pt x="0" y="233"/>
                      </a:cubicBezTo>
                      <a:cubicBezTo>
                        <a:pt x="15" y="248"/>
                        <a:pt x="15" y="277"/>
                        <a:pt x="15" y="291"/>
                      </a:cubicBezTo>
                      <a:cubicBezTo>
                        <a:pt x="15" y="320"/>
                        <a:pt x="15" y="335"/>
                        <a:pt x="0" y="350"/>
                      </a:cubicBezTo>
                      <a:cubicBezTo>
                        <a:pt x="88" y="408"/>
                        <a:pt x="176" y="466"/>
                        <a:pt x="264" y="510"/>
                      </a:cubicBezTo>
                      <a:cubicBezTo>
                        <a:pt x="278" y="481"/>
                        <a:pt x="293" y="466"/>
                        <a:pt x="308" y="466"/>
                      </a:cubicBezTo>
                      <a:cubicBezTo>
                        <a:pt x="293" y="320"/>
                        <a:pt x="308" y="175"/>
                        <a:pt x="337" y="30"/>
                      </a:cubicBezTo>
                      <a:cubicBezTo>
                        <a:pt x="322" y="15"/>
                        <a:pt x="308" y="15"/>
                        <a:pt x="308" y="0"/>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59" name="Freeform 29"/>
                <p:cNvSpPr>
                  <a:spLocks/>
                </p:cNvSpPr>
                <p:nvPr/>
              </p:nvSpPr>
              <p:spPr bwMode="auto">
                <a:xfrm>
                  <a:off x="6075363" y="5260975"/>
                  <a:ext cx="244475" cy="233363"/>
                </a:xfrm>
                <a:custGeom>
                  <a:avLst/>
                  <a:gdLst>
                    <a:gd name="T0" fmla="*/ 102 w 885"/>
                    <a:gd name="T1" fmla="*/ 844 h 844"/>
                    <a:gd name="T2" fmla="*/ 160 w 885"/>
                    <a:gd name="T3" fmla="*/ 830 h 844"/>
                    <a:gd name="T4" fmla="*/ 218 w 885"/>
                    <a:gd name="T5" fmla="*/ 844 h 844"/>
                    <a:gd name="T6" fmla="*/ 525 w 885"/>
                    <a:gd name="T7" fmla="*/ 597 h 844"/>
                    <a:gd name="T8" fmla="*/ 525 w 885"/>
                    <a:gd name="T9" fmla="*/ 568 h 844"/>
                    <a:gd name="T10" fmla="*/ 629 w 885"/>
                    <a:gd name="T11" fmla="*/ 466 h 844"/>
                    <a:gd name="T12" fmla="*/ 645 w 885"/>
                    <a:gd name="T13" fmla="*/ 466 h 844"/>
                    <a:gd name="T14" fmla="*/ 645 w 885"/>
                    <a:gd name="T15" fmla="*/ 451 h 844"/>
                    <a:gd name="T16" fmla="*/ 885 w 885"/>
                    <a:gd name="T17" fmla="*/ 12 h 844"/>
                    <a:gd name="T18" fmla="*/ 885 w 885"/>
                    <a:gd name="T19" fmla="*/ 0 h 844"/>
                    <a:gd name="T20" fmla="*/ 29 w 885"/>
                    <a:gd name="T21" fmla="*/ 597 h 844"/>
                    <a:gd name="T22" fmla="*/ 0 w 885"/>
                    <a:gd name="T23" fmla="*/ 728 h 844"/>
                    <a:gd name="T24" fmla="*/ 102 w 885"/>
                    <a:gd name="T25"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5" h="844">
                      <a:moveTo>
                        <a:pt x="102" y="844"/>
                      </a:moveTo>
                      <a:cubicBezTo>
                        <a:pt x="116" y="830"/>
                        <a:pt x="131" y="830"/>
                        <a:pt x="160" y="830"/>
                      </a:cubicBezTo>
                      <a:cubicBezTo>
                        <a:pt x="175" y="830"/>
                        <a:pt x="204" y="830"/>
                        <a:pt x="218" y="844"/>
                      </a:cubicBezTo>
                      <a:cubicBezTo>
                        <a:pt x="306" y="742"/>
                        <a:pt x="409" y="670"/>
                        <a:pt x="525" y="597"/>
                      </a:cubicBezTo>
                      <a:cubicBezTo>
                        <a:pt x="525" y="597"/>
                        <a:pt x="525" y="582"/>
                        <a:pt x="525" y="568"/>
                      </a:cubicBezTo>
                      <a:cubicBezTo>
                        <a:pt x="525" y="509"/>
                        <a:pt x="570" y="466"/>
                        <a:pt x="629" y="466"/>
                      </a:cubicBezTo>
                      <a:cubicBezTo>
                        <a:pt x="645" y="466"/>
                        <a:pt x="645" y="466"/>
                        <a:pt x="645" y="466"/>
                      </a:cubicBezTo>
                      <a:cubicBezTo>
                        <a:pt x="645" y="451"/>
                        <a:pt x="645" y="451"/>
                        <a:pt x="645" y="451"/>
                      </a:cubicBezTo>
                      <a:cubicBezTo>
                        <a:pt x="701" y="296"/>
                        <a:pt x="785" y="141"/>
                        <a:pt x="885" y="12"/>
                      </a:cubicBezTo>
                      <a:cubicBezTo>
                        <a:pt x="885" y="0"/>
                        <a:pt x="885" y="0"/>
                        <a:pt x="885" y="0"/>
                      </a:cubicBezTo>
                      <a:cubicBezTo>
                        <a:pt x="505" y="4"/>
                        <a:pt x="160" y="236"/>
                        <a:pt x="29" y="597"/>
                      </a:cubicBezTo>
                      <a:cubicBezTo>
                        <a:pt x="15" y="640"/>
                        <a:pt x="0" y="684"/>
                        <a:pt x="0" y="728"/>
                      </a:cubicBezTo>
                      <a:cubicBezTo>
                        <a:pt x="29" y="771"/>
                        <a:pt x="58" y="815"/>
                        <a:pt x="102" y="844"/>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0" name="Freeform 30"/>
                <p:cNvSpPr>
                  <a:spLocks/>
                </p:cNvSpPr>
                <p:nvPr/>
              </p:nvSpPr>
              <p:spPr bwMode="auto">
                <a:xfrm>
                  <a:off x="6265863" y="5284788"/>
                  <a:ext cx="53975" cy="117475"/>
                </a:xfrm>
                <a:custGeom>
                  <a:avLst/>
                  <a:gdLst>
                    <a:gd name="T0" fmla="*/ 0 w 196"/>
                    <a:gd name="T1" fmla="*/ 393 h 422"/>
                    <a:gd name="T2" fmla="*/ 29 w 196"/>
                    <a:gd name="T3" fmla="*/ 422 h 422"/>
                    <a:gd name="T4" fmla="*/ 196 w 196"/>
                    <a:gd name="T5" fmla="*/ 368 h 422"/>
                    <a:gd name="T6" fmla="*/ 196 w 196"/>
                    <a:gd name="T7" fmla="*/ 0 h 422"/>
                    <a:gd name="T8" fmla="*/ 0 w 196"/>
                    <a:gd name="T9" fmla="*/ 379 h 422"/>
                    <a:gd name="T10" fmla="*/ 0 w 196"/>
                    <a:gd name="T11" fmla="*/ 393 h 422"/>
                  </a:gdLst>
                  <a:ahLst/>
                  <a:cxnLst>
                    <a:cxn ang="0">
                      <a:pos x="T0" y="T1"/>
                    </a:cxn>
                    <a:cxn ang="0">
                      <a:pos x="T2" y="T3"/>
                    </a:cxn>
                    <a:cxn ang="0">
                      <a:pos x="T4" y="T5"/>
                    </a:cxn>
                    <a:cxn ang="0">
                      <a:pos x="T6" y="T7"/>
                    </a:cxn>
                    <a:cxn ang="0">
                      <a:pos x="T8" y="T9"/>
                    </a:cxn>
                    <a:cxn ang="0">
                      <a:pos x="T10" y="T11"/>
                    </a:cxn>
                  </a:cxnLst>
                  <a:rect l="0" t="0" r="r" b="b"/>
                  <a:pathLst>
                    <a:path w="196" h="422">
                      <a:moveTo>
                        <a:pt x="0" y="393"/>
                      </a:moveTo>
                      <a:cubicBezTo>
                        <a:pt x="12" y="393"/>
                        <a:pt x="29" y="408"/>
                        <a:pt x="29" y="422"/>
                      </a:cubicBezTo>
                      <a:cubicBezTo>
                        <a:pt x="87" y="403"/>
                        <a:pt x="140" y="384"/>
                        <a:pt x="196" y="368"/>
                      </a:cubicBezTo>
                      <a:cubicBezTo>
                        <a:pt x="196" y="0"/>
                        <a:pt x="196" y="0"/>
                        <a:pt x="196" y="0"/>
                      </a:cubicBezTo>
                      <a:cubicBezTo>
                        <a:pt x="116" y="115"/>
                        <a:pt x="48" y="247"/>
                        <a:pt x="0" y="379"/>
                      </a:cubicBezTo>
                      <a:cubicBezTo>
                        <a:pt x="0" y="379"/>
                        <a:pt x="0" y="379"/>
                        <a:pt x="0" y="393"/>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1" name="Freeform 31"/>
                <p:cNvSpPr>
                  <a:spLocks/>
                </p:cNvSpPr>
                <p:nvPr/>
              </p:nvSpPr>
              <p:spPr bwMode="auto">
                <a:xfrm>
                  <a:off x="6240463" y="5400675"/>
                  <a:ext cx="79375" cy="211138"/>
                </a:xfrm>
                <a:custGeom>
                  <a:avLst/>
                  <a:gdLst>
                    <a:gd name="T0" fmla="*/ 286 w 286"/>
                    <a:gd name="T1" fmla="*/ 764 h 764"/>
                    <a:gd name="T2" fmla="*/ 286 w 286"/>
                    <a:gd name="T3" fmla="*/ 0 h 764"/>
                    <a:gd name="T4" fmla="*/ 133 w 286"/>
                    <a:gd name="T5" fmla="*/ 50 h 764"/>
                    <a:gd name="T6" fmla="*/ 147 w 286"/>
                    <a:gd name="T7" fmla="*/ 65 h 764"/>
                    <a:gd name="T8" fmla="*/ 30 w 286"/>
                    <a:gd name="T9" fmla="*/ 181 h 764"/>
                    <a:gd name="T10" fmla="*/ 0 w 286"/>
                    <a:gd name="T11" fmla="*/ 603 h 764"/>
                    <a:gd name="T12" fmla="*/ 102 w 286"/>
                    <a:gd name="T13" fmla="*/ 705 h 764"/>
                    <a:gd name="T14" fmla="*/ 102 w 286"/>
                    <a:gd name="T15" fmla="*/ 719 h 764"/>
                    <a:gd name="T16" fmla="*/ 286 w 286"/>
                    <a:gd name="T17"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764">
                      <a:moveTo>
                        <a:pt x="286" y="764"/>
                      </a:moveTo>
                      <a:cubicBezTo>
                        <a:pt x="286" y="0"/>
                        <a:pt x="286" y="0"/>
                        <a:pt x="286" y="0"/>
                      </a:cubicBezTo>
                      <a:cubicBezTo>
                        <a:pt x="234" y="15"/>
                        <a:pt x="185" y="33"/>
                        <a:pt x="133" y="50"/>
                      </a:cubicBezTo>
                      <a:cubicBezTo>
                        <a:pt x="148" y="50"/>
                        <a:pt x="147" y="65"/>
                        <a:pt x="147" y="65"/>
                      </a:cubicBezTo>
                      <a:cubicBezTo>
                        <a:pt x="147" y="123"/>
                        <a:pt x="89" y="181"/>
                        <a:pt x="30" y="181"/>
                      </a:cubicBezTo>
                      <a:cubicBezTo>
                        <a:pt x="1" y="312"/>
                        <a:pt x="0" y="457"/>
                        <a:pt x="0" y="603"/>
                      </a:cubicBezTo>
                      <a:cubicBezTo>
                        <a:pt x="59" y="603"/>
                        <a:pt x="102" y="647"/>
                        <a:pt x="102" y="705"/>
                      </a:cubicBezTo>
                      <a:cubicBezTo>
                        <a:pt x="102" y="719"/>
                        <a:pt x="102" y="719"/>
                        <a:pt x="102" y="719"/>
                      </a:cubicBezTo>
                      <a:cubicBezTo>
                        <a:pt x="162" y="737"/>
                        <a:pt x="222" y="752"/>
                        <a:pt x="286" y="764"/>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2" name="Freeform 32"/>
                <p:cNvSpPr>
                  <a:spLocks/>
                </p:cNvSpPr>
                <p:nvPr/>
              </p:nvSpPr>
              <p:spPr bwMode="auto">
                <a:xfrm>
                  <a:off x="6067426" y="5478463"/>
                  <a:ext cx="28575" cy="88900"/>
                </a:xfrm>
                <a:custGeom>
                  <a:avLst/>
                  <a:gdLst>
                    <a:gd name="T0" fmla="*/ 88 w 102"/>
                    <a:gd name="T1" fmla="*/ 145 h 320"/>
                    <a:gd name="T2" fmla="*/ 102 w 102"/>
                    <a:gd name="T3" fmla="*/ 102 h 320"/>
                    <a:gd name="T4" fmla="*/ 15 w 102"/>
                    <a:gd name="T5" fmla="*/ 0 h 320"/>
                    <a:gd name="T6" fmla="*/ 29 w 102"/>
                    <a:gd name="T7" fmla="*/ 320 h 320"/>
                    <a:gd name="T8" fmla="*/ 102 w 102"/>
                    <a:gd name="T9" fmla="*/ 218 h 320"/>
                    <a:gd name="T10" fmla="*/ 88 w 102"/>
                    <a:gd name="T11" fmla="*/ 145 h 320"/>
                  </a:gdLst>
                  <a:ahLst/>
                  <a:cxnLst>
                    <a:cxn ang="0">
                      <a:pos x="T0" y="T1"/>
                    </a:cxn>
                    <a:cxn ang="0">
                      <a:pos x="T2" y="T3"/>
                    </a:cxn>
                    <a:cxn ang="0">
                      <a:pos x="T4" y="T5"/>
                    </a:cxn>
                    <a:cxn ang="0">
                      <a:pos x="T6" y="T7"/>
                    </a:cxn>
                    <a:cxn ang="0">
                      <a:pos x="T8" y="T9"/>
                    </a:cxn>
                    <a:cxn ang="0">
                      <a:pos x="T10" y="T11"/>
                    </a:cxn>
                  </a:cxnLst>
                  <a:rect l="0" t="0" r="r" b="b"/>
                  <a:pathLst>
                    <a:path w="102" h="320">
                      <a:moveTo>
                        <a:pt x="88" y="145"/>
                      </a:moveTo>
                      <a:cubicBezTo>
                        <a:pt x="88" y="131"/>
                        <a:pt x="88" y="116"/>
                        <a:pt x="102" y="102"/>
                      </a:cubicBezTo>
                      <a:cubicBezTo>
                        <a:pt x="73" y="73"/>
                        <a:pt x="44" y="44"/>
                        <a:pt x="15" y="0"/>
                      </a:cubicBezTo>
                      <a:cubicBezTo>
                        <a:pt x="0" y="116"/>
                        <a:pt x="0" y="218"/>
                        <a:pt x="29" y="320"/>
                      </a:cubicBezTo>
                      <a:cubicBezTo>
                        <a:pt x="59" y="276"/>
                        <a:pt x="73" y="247"/>
                        <a:pt x="102" y="218"/>
                      </a:cubicBezTo>
                      <a:cubicBezTo>
                        <a:pt x="88" y="189"/>
                        <a:pt x="88" y="174"/>
                        <a:pt x="88" y="14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3" name="Freeform 33"/>
                <p:cNvSpPr>
                  <a:spLocks/>
                </p:cNvSpPr>
                <p:nvPr/>
              </p:nvSpPr>
              <p:spPr bwMode="auto">
                <a:xfrm>
                  <a:off x="6253163" y="5610225"/>
                  <a:ext cx="66675" cy="76200"/>
                </a:xfrm>
                <a:custGeom>
                  <a:avLst/>
                  <a:gdLst>
                    <a:gd name="T0" fmla="*/ 241 w 241"/>
                    <a:gd name="T1" fmla="*/ 49 h 276"/>
                    <a:gd name="T2" fmla="*/ 44 w 241"/>
                    <a:gd name="T3" fmla="*/ 0 h 276"/>
                    <a:gd name="T4" fmla="*/ 0 w 241"/>
                    <a:gd name="T5" fmla="*/ 29 h 276"/>
                    <a:gd name="T6" fmla="*/ 88 w 241"/>
                    <a:gd name="T7" fmla="*/ 276 h 276"/>
                    <a:gd name="T8" fmla="*/ 241 w 241"/>
                    <a:gd name="T9" fmla="*/ 249 h 276"/>
                    <a:gd name="T10" fmla="*/ 241 w 241"/>
                    <a:gd name="T11" fmla="*/ 49 h 276"/>
                  </a:gdLst>
                  <a:ahLst/>
                  <a:cxnLst>
                    <a:cxn ang="0">
                      <a:pos x="T0" y="T1"/>
                    </a:cxn>
                    <a:cxn ang="0">
                      <a:pos x="T2" y="T3"/>
                    </a:cxn>
                    <a:cxn ang="0">
                      <a:pos x="T4" y="T5"/>
                    </a:cxn>
                    <a:cxn ang="0">
                      <a:pos x="T6" y="T7"/>
                    </a:cxn>
                    <a:cxn ang="0">
                      <a:pos x="T8" y="T9"/>
                    </a:cxn>
                    <a:cxn ang="0">
                      <a:pos x="T10" y="T11"/>
                    </a:cxn>
                  </a:cxnLst>
                  <a:rect l="0" t="0" r="r" b="b"/>
                  <a:pathLst>
                    <a:path w="241" h="276">
                      <a:moveTo>
                        <a:pt x="241" y="49"/>
                      </a:moveTo>
                      <a:cubicBezTo>
                        <a:pt x="157" y="34"/>
                        <a:pt x="90" y="15"/>
                        <a:pt x="44" y="0"/>
                      </a:cubicBezTo>
                      <a:cubicBezTo>
                        <a:pt x="29" y="15"/>
                        <a:pt x="14" y="29"/>
                        <a:pt x="0" y="29"/>
                      </a:cubicBezTo>
                      <a:cubicBezTo>
                        <a:pt x="29" y="131"/>
                        <a:pt x="59" y="218"/>
                        <a:pt x="88" y="276"/>
                      </a:cubicBezTo>
                      <a:cubicBezTo>
                        <a:pt x="144" y="272"/>
                        <a:pt x="193" y="263"/>
                        <a:pt x="241" y="249"/>
                      </a:cubicBezTo>
                      <a:lnTo>
                        <a:pt x="241" y="49"/>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4" name="Freeform 34"/>
                <p:cNvSpPr>
                  <a:spLocks/>
                </p:cNvSpPr>
                <p:nvPr/>
              </p:nvSpPr>
              <p:spPr bwMode="auto">
                <a:xfrm>
                  <a:off x="6080125" y="5541963"/>
                  <a:ext cx="185737" cy="149225"/>
                </a:xfrm>
                <a:custGeom>
                  <a:avLst/>
                  <a:gdLst>
                    <a:gd name="T0" fmla="*/ 468 w 673"/>
                    <a:gd name="T1" fmla="*/ 189 h 539"/>
                    <a:gd name="T2" fmla="*/ 483 w 673"/>
                    <a:gd name="T3" fmla="*/ 160 h 539"/>
                    <a:gd name="T4" fmla="*/ 205 w 673"/>
                    <a:gd name="T5" fmla="*/ 0 h 539"/>
                    <a:gd name="T6" fmla="*/ 146 w 673"/>
                    <a:gd name="T7" fmla="*/ 29 h 539"/>
                    <a:gd name="T8" fmla="*/ 88 w 673"/>
                    <a:gd name="T9" fmla="*/ 14 h 539"/>
                    <a:gd name="T10" fmla="*/ 0 w 673"/>
                    <a:gd name="T11" fmla="*/ 145 h 539"/>
                    <a:gd name="T12" fmla="*/ 146 w 673"/>
                    <a:gd name="T13" fmla="*/ 422 h 539"/>
                    <a:gd name="T14" fmla="*/ 600 w 673"/>
                    <a:gd name="T15" fmla="*/ 539 h 539"/>
                    <a:gd name="T16" fmla="*/ 673 w 673"/>
                    <a:gd name="T17" fmla="*/ 539 h 539"/>
                    <a:gd name="T18" fmla="*/ 586 w 673"/>
                    <a:gd name="T19" fmla="*/ 291 h 539"/>
                    <a:gd name="T20" fmla="*/ 468 w 673"/>
                    <a:gd name="T21" fmla="*/ 18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3" h="539">
                      <a:moveTo>
                        <a:pt x="468" y="189"/>
                      </a:moveTo>
                      <a:cubicBezTo>
                        <a:pt x="468" y="174"/>
                        <a:pt x="483" y="174"/>
                        <a:pt x="483" y="160"/>
                      </a:cubicBezTo>
                      <a:cubicBezTo>
                        <a:pt x="381" y="116"/>
                        <a:pt x="293" y="72"/>
                        <a:pt x="205" y="0"/>
                      </a:cubicBezTo>
                      <a:cubicBezTo>
                        <a:pt x="190" y="14"/>
                        <a:pt x="176" y="29"/>
                        <a:pt x="146" y="29"/>
                      </a:cubicBezTo>
                      <a:cubicBezTo>
                        <a:pt x="132" y="29"/>
                        <a:pt x="102" y="14"/>
                        <a:pt x="88" y="14"/>
                      </a:cubicBezTo>
                      <a:cubicBezTo>
                        <a:pt x="58" y="43"/>
                        <a:pt x="29" y="87"/>
                        <a:pt x="0" y="145"/>
                      </a:cubicBezTo>
                      <a:cubicBezTo>
                        <a:pt x="29" y="232"/>
                        <a:pt x="73" y="335"/>
                        <a:pt x="146" y="422"/>
                      </a:cubicBezTo>
                      <a:cubicBezTo>
                        <a:pt x="322" y="509"/>
                        <a:pt x="512" y="539"/>
                        <a:pt x="600" y="539"/>
                      </a:cubicBezTo>
                      <a:cubicBezTo>
                        <a:pt x="629" y="539"/>
                        <a:pt x="659" y="539"/>
                        <a:pt x="673" y="539"/>
                      </a:cubicBezTo>
                      <a:cubicBezTo>
                        <a:pt x="644" y="451"/>
                        <a:pt x="615" y="364"/>
                        <a:pt x="586" y="291"/>
                      </a:cubicBezTo>
                      <a:cubicBezTo>
                        <a:pt x="527" y="291"/>
                        <a:pt x="468" y="247"/>
                        <a:pt x="468" y="189"/>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grpSp>
        </p:grpSp>
      </p:grpSp>
      <p:sp>
        <p:nvSpPr>
          <p:cNvPr id="46" name="Rectangle 45"/>
          <p:cNvSpPr/>
          <p:nvPr/>
        </p:nvSpPr>
        <p:spPr bwMode="auto">
          <a:xfrm>
            <a:off x="3158638" y="5971749"/>
            <a:ext cx="243840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Be Your Own Boss</a:t>
            </a:r>
          </a:p>
        </p:txBody>
      </p:sp>
      <p:sp>
        <p:nvSpPr>
          <p:cNvPr id="47" name="Rectangle 46"/>
          <p:cNvSpPr/>
          <p:nvPr/>
        </p:nvSpPr>
        <p:spPr bwMode="auto">
          <a:xfrm>
            <a:off x="5976970" y="5971749"/>
            <a:ext cx="330464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Entrepreneurship</a:t>
            </a:r>
          </a:p>
        </p:txBody>
      </p:sp>
      <p:grpSp>
        <p:nvGrpSpPr>
          <p:cNvPr id="18" name="Group 17"/>
          <p:cNvGrpSpPr>
            <a:grpSpLocks noChangeAspect="1"/>
          </p:cNvGrpSpPr>
          <p:nvPr/>
        </p:nvGrpSpPr>
        <p:grpSpPr>
          <a:xfrm>
            <a:off x="725942" y="5958814"/>
            <a:ext cx="304800" cy="309169"/>
            <a:chOff x="202531" y="4220512"/>
            <a:chExt cx="288472" cy="284989"/>
          </a:xfrm>
        </p:grpSpPr>
        <p:grpSp>
          <p:nvGrpSpPr>
            <p:cNvPr id="252" name="Group 251"/>
            <p:cNvGrpSpPr>
              <a:grpSpLocks noChangeAspect="1"/>
            </p:cNvGrpSpPr>
            <p:nvPr/>
          </p:nvGrpSpPr>
          <p:grpSpPr>
            <a:xfrm>
              <a:off x="202531" y="4220512"/>
              <a:ext cx="288472" cy="284989"/>
              <a:chOff x="2632787" y="1629410"/>
              <a:chExt cx="1817884" cy="1795938"/>
            </a:xfrm>
          </p:grpSpPr>
          <p:sp>
            <p:nvSpPr>
              <p:cNvPr id="254" name="Chord 253"/>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55" name="Chord 254"/>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66" name="Group 165"/>
            <p:cNvGrpSpPr>
              <a:grpSpLocks noChangeAspect="1"/>
            </p:cNvGrpSpPr>
            <p:nvPr/>
          </p:nvGrpSpPr>
          <p:grpSpPr>
            <a:xfrm>
              <a:off x="251498" y="4276323"/>
              <a:ext cx="188750" cy="182880"/>
              <a:chOff x="3687763" y="5326063"/>
              <a:chExt cx="663575" cy="642937"/>
            </a:xfrm>
          </p:grpSpPr>
          <p:sp>
            <p:nvSpPr>
              <p:cNvPr id="168" name="AutoShape 36"/>
              <p:cNvSpPr>
                <a:spLocks noChangeAspect="1" noChangeArrowheads="1" noTextEdit="1"/>
              </p:cNvSpPr>
              <p:nvPr/>
            </p:nvSpPr>
            <p:spPr bwMode="auto">
              <a:xfrm>
                <a:off x="3687763" y="5326063"/>
                <a:ext cx="6635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69" name="Freeform 38"/>
              <p:cNvSpPr>
                <a:spLocks/>
              </p:cNvSpPr>
              <p:nvPr/>
            </p:nvSpPr>
            <p:spPr bwMode="auto">
              <a:xfrm>
                <a:off x="3687763" y="5326063"/>
                <a:ext cx="642938" cy="387350"/>
              </a:xfrm>
              <a:custGeom>
                <a:avLst/>
                <a:gdLst>
                  <a:gd name="T0" fmla="*/ 2508 w 3773"/>
                  <a:gd name="T1" fmla="*/ 0 h 2274"/>
                  <a:gd name="T2" fmla="*/ 2872 w 3773"/>
                  <a:gd name="T3" fmla="*/ 364 h 2274"/>
                  <a:gd name="T4" fmla="*/ 1615 w 3773"/>
                  <a:gd name="T5" fmla="*/ 1504 h 2274"/>
                  <a:gd name="T6" fmla="*/ 845 w 3773"/>
                  <a:gd name="T7" fmla="*/ 1955 h 2274"/>
                  <a:gd name="T8" fmla="*/ 0 w 3773"/>
                  <a:gd name="T9" fmla="*/ 2274 h 2274"/>
                  <a:gd name="T10" fmla="*/ 909 w 3773"/>
                  <a:gd name="T11" fmla="*/ 2129 h 2274"/>
                  <a:gd name="T12" fmla="*/ 1792 w 3773"/>
                  <a:gd name="T13" fmla="*/ 1830 h 2274"/>
                  <a:gd name="T14" fmla="*/ 3390 w 3773"/>
                  <a:gd name="T15" fmla="*/ 881 h 2274"/>
                  <a:gd name="T16" fmla="*/ 3773 w 3773"/>
                  <a:gd name="T17" fmla="*/ 1263 h 2274"/>
                  <a:gd name="T18" fmla="*/ 3773 w 3773"/>
                  <a:gd name="T19" fmla="*/ 0 h 2274"/>
                  <a:gd name="T20" fmla="*/ 2508 w 3773"/>
                  <a:gd name="T21" fmla="*/ 0 h 2274"/>
                  <a:gd name="T22" fmla="*/ 2508 w 3773"/>
                  <a:gd name="T23" fmla="*/ 0 h 2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3" h="2274">
                    <a:moveTo>
                      <a:pt x="2508" y="0"/>
                    </a:moveTo>
                    <a:cubicBezTo>
                      <a:pt x="2872" y="364"/>
                      <a:pt x="2872" y="364"/>
                      <a:pt x="2872" y="364"/>
                    </a:cubicBezTo>
                    <a:cubicBezTo>
                      <a:pt x="2517" y="792"/>
                      <a:pt x="2090" y="1178"/>
                      <a:pt x="1615" y="1504"/>
                    </a:cubicBezTo>
                    <a:cubicBezTo>
                      <a:pt x="1371" y="1672"/>
                      <a:pt x="1114" y="1824"/>
                      <a:pt x="845" y="1955"/>
                    </a:cubicBezTo>
                    <a:cubicBezTo>
                      <a:pt x="576" y="2086"/>
                      <a:pt x="295" y="2198"/>
                      <a:pt x="0" y="2274"/>
                    </a:cubicBezTo>
                    <a:cubicBezTo>
                      <a:pt x="305" y="2259"/>
                      <a:pt x="609" y="2205"/>
                      <a:pt x="909" y="2129"/>
                    </a:cubicBezTo>
                    <a:cubicBezTo>
                      <a:pt x="1209" y="2052"/>
                      <a:pt x="1503" y="1951"/>
                      <a:pt x="1792" y="1830"/>
                    </a:cubicBezTo>
                    <a:cubicBezTo>
                      <a:pt x="2356" y="1592"/>
                      <a:pt x="2897" y="1278"/>
                      <a:pt x="3390" y="881"/>
                    </a:cubicBezTo>
                    <a:cubicBezTo>
                      <a:pt x="3773" y="1263"/>
                      <a:pt x="3773" y="1263"/>
                      <a:pt x="3773" y="1263"/>
                    </a:cubicBezTo>
                    <a:cubicBezTo>
                      <a:pt x="3773" y="0"/>
                      <a:pt x="3773" y="0"/>
                      <a:pt x="3773" y="0"/>
                    </a:cubicBezTo>
                    <a:cubicBezTo>
                      <a:pt x="2508" y="0"/>
                      <a:pt x="2508" y="0"/>
                      <a:pt x="2508" y="0"/>
                    </a:cubicBezTo>
                    <a:cubicBezTo>
                      <a:pt x="2508" y="0"/>
                      <a:pt x="2508" y="0"/>
                      <a:pt x="2508" y="0"/>
                    </a:cubicBez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0" name="Freeform 39"/>
              <p:cNvSpPr>
                <a:spLocks/>
              </p:cNvSpPr>
              <p:nvPr/>
            </p:nvSpPr>
            <p:spPr bwMode="auto">
              <a:xfrm>
                <a:off x="4160838" y="5583238"/>
                <a:ext cx="190500" cy="385762"/>
              </a:xfrm>
              <a:custGeom>
                <a:avLst/>
                <a:gdLst>
                  <a:gd name="T0" fmla="*/ 0 w 120"/>
                  <a:gd name="T1" fmla="*/ 0 h 243"/>
                  <a:gd name="T2" fmla="*/ 120 w 120"/>
                  <a:gd name="T3" fmla="*/ 0 h 243"/>
                  <a:gd name="T4" fmla="*/ 120 w 120"/>
                  <a:gd name="T5" fmla="*/ 243 h 243"/>
                  <a:gd name="T6" fmla="*/ 0 w 120"/>
                  <a:gd name="T7" fmla="*/ 243 h 243"/>
                  <a:gd name="T8" fmla="*/ 0 w 120"/>
                  <a:gd name="T9" fmla="*/ 0 h 243"/>
                  <a:gd name="T10" fmla="*/ 0 w 120"/>
                  <a:gd name="T11" fmla="*/ 0 h 243"/>
                </a:gdLst>
                <a:ahLst/>
                <a:cxnLst>
                  <a:cxn ang="0">
                    <a:pos x="T0" y="T1"/>
                  </a:cxn>
                  <a:cxn ang="0">
                    <a:pos x="T2" y="T3"/>
                  </a:cxn>
                  <a:cxn ang="0">
                    <a:pos x="T4" y="T5"/>
                  </a:cxn>
                  <a:cxn ang="0">
                    <a:pos x="T6" y="T7"/>
                  </a:cxn>
                  <a:cxn ang="0">
                    <a:pos x="T8" y="T9"/>
                  </a:cxn>
                  <a:cxn ang="0">
                    <a:pos x="T10" y="T11"/>
                  </a:cxn>
                </a:cxnLst>
                <a:rect l="0" t="0" r="r" b="b"/>
                <a:pathLst>
                  <a:path w="120" h="243">
                    <a:moveTo>
                      <a:pt x="0" y="0"/>
                    </a:moveTo>
                    <a:lnTo>
                      <a:pt x="120" y="0"/>
                    </a:lnTo>
                    <a:lnTo>
                      <a:pt x="120" y="243"/>
                    </a:lnTo>
                    <a:lnTo>
                      <a:pt x="0" y="243"/>
                    </a:lnTo>
                    <a:lnTo>
                      <a:pt x="0" y="0"/>
                    </a:lnTo>
                    <a:lnTo>
                      <a:pt x="0" y="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1" name="Freeform 40"/>
              <p:cNvSpPr>
                <a:spLocks/>
              </p:cNvSpPr>
              <p:nvPr/>
            </p:nvSpPr>
            <p:spPr bwMode="auto">
              <a:xfrm>
                <a:off x="3929063" y="5705475"/>
                <a:ext cx="188913" cy="263525"/>
              </a:xfrm>
              <a:custGeom>
                <a:avLst/>
                <a:gdLst>
                  <a:gd name="T0" fmla="*/ 0 w 119"/>
                  <a:gd name="T1" fmla="*/ 0 h 166"/>
                  <a:gd name="T2" fmla="*/ 119 w 119"/>
                  <a:gd name="T3" fmla="*/ 0 h 166"/>
                  <a:gd name="T4" fmla="*/ 119 w 119"/>
                  <a:gd name="T5" fmla="*/ 166 h 166"/>
                  <a:gd name="T6" fmla="*/ 0 w 119"/>
                  <a:gd name="T7" fmla="*/ 166 h 166"/>
                  <a:gd name="T8" fmla="*/ 0 w 119"/>
                  <a:gd name="T9" fmla="*/ 0 h 166"/>
                  <a:gd name="T10" fmla="*/ 0 w 119"/>
                  <a:gd name="T11" fmla="*/ 0 h 166"/>
                </a:gdLst>
                <a:ahLst/>
                <a:cxnLst>
                  <a:cxn ang="0">
                    <a:pos x="T0" y="T1"/>
                  </a:cxn>
                  <a:cxn ang="0">
                    <a:pos x="T2" y="T3"/>
                  </a:cxn>
                  <a:cxn ang="0">
                    <a:pos x="T4" y="T5"/>
                  </a:cxn>
                  <a:cxn ang="0">
                    <a:pos x="T6" y="T7"/>
                  </a:cxn>
                  <a:cxn ang="0">
                    <a:pos x="T8" y="T9"/>
                  </a:cxn>
                  <a:cxn ang="0">
                    <a:pos x="T10" y="T11"/>
                  </a:cxn>
                </a:cxnLst>
                <a:rect l="0" t="0" r="r" b="b"/>
                <a:pathLst>
                  <a:path w="119" h="166">
                    <a:moveTo>
                      <a:pt x="0" y="0"/>
                    </a:moveTo>
                    <a:lnTo>
                      <a:pt x="119" y="0"/>
                    </a:lnTo>
                    <a:lnTo>
                      <a:pt x="119" y="166"/>
                    </a:lnTo>
                    <a:lnTo>
                      <a:pt x="0" y="166"/>
                    </a:lnTo>
                    <a:lnTo>
                      <a:pt x="0" y="0"/>
                    </a:lnTo>
                    <a:lnTo>
                      <a:pt x="0" y="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2" name="Freeform 41"/>
              <p:cNvSpPr>
                <a:spLocks/>
              </p:cNvSpPr>
              <p:nvPr/>
            </p:nvSpPr>
            <p:spPr bwMode="auto">
              <a:xfrm>
                <a:off x="3706813" y="5775325"/>
                <a:ext cx="188913" cy="193675"/>
              </a:xfrm>
              <a:custGeom>
                <a:avLst/>
                <a:gdLst>
                  <a:gd name="T0" fmla="*/ 0 w 119"/>
                  <a:gd name="T1" fmla="*/ 0 h 122"/>
                  <a:gd name="T2" fmla="*/ 119 w 119"/>
                  <a:gd name="T3" fmla="*/ 0 h 122"/>
                  <a:gd name="T4" fmla="*/ 119 w 119"/>
                  <a:gd name="T5" fmla="*/ 122 h 122"/>
                  <a:gd name="T6" fmla="*/ 0 w 119"/>
                  <a:gd name="T7" fmla="*/ 122 h 122"/>
                  <a:gd name="T8" fmla="*/ 0 w 119"/>
                  <a:gd name="T9" fmla="*/ 0 h 122"/>
                  <a:gd name="T10" fmla="*/ 0 w 119"/>
                  <a:gd name="T11" fmla="*/ 0 h 122"/>
                </a:gdLst>
                <a:ahLst/>
                <a:cxnLst>
                  <a:cxn ang="0">
                    <a:pos x="T0" y="T1"/>
                  </a:cxn>
                  <a:cxn ang="0">
                    <a:pos x="T2" y="T3"/>
                  </a:cxn>
                  <a:cxn ang="0">
                    <a:pos x="T4" y="T5"/>
                  </a:cxn>
                  <a:cxn ang="0">
                    <a:pos x="T6" y="T7"/>
                  </a:cxn>
                  <a:cxn ang="0">
                    <a:pos x="T8" y="T9"/>
                  </a:cxn>
                  <a:cxn ang="0">
                    <a:pos x="T10" y="T11"/>
                  </a:cxn>
                </a:cxnLst>
                <a:rect l="0" t="0" r="r" b="b"/>
                <a:pathLst>
                  <a:path w="119" h="122">
                    <a:moveTo>
                      <a:pt x="0" y="0"/>
                    </a:moveTo>
                    <a:lnTo>
                      <a:pt x="119" y="0"/>
                    </a:lnTo>
                    <a:lnTo>
                      <a:pt x="119" y="122"/>
                    </a:lnTo>
                    <a:lnTo>
                      <a:pt x="0" y="122"/>
                    </a:lnTo>
                    <a:lnTo>
                      <a:pt x="0" y="0"/>
                    </a:lnTo>
                    <a:lnTo>
                      <a:pt x="0"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3" name="Freeform 42"/>
              <p:cNvSpPr>
                <a:spLocks/>
              </p:cNvSpPr>
              <p:nvPr/>
            </p:nvSpPr>
            <p:spPr bwMode="auto">
              <a:xfrm>
                <a:off x="3929063" y="5705475"/>
                <a:ext cx="95250" cy="263525"/>
              </a:xfrm>
              <a:custGeom>
                <a:avLst/>
                <a:gdLst>
                  <a:gd name="T0" fmla="*/ 0 w 60"/>
                  <a:gd name="T1" fmla="*/ 0 h 166"/>
                  <a:gd name="T2" fmla="*/ 60 w 60"/>
                  <a:gd name="T3" fmla="*/ 0 h 166"/>
                  <a:gd name="T4" fmla="*/ 60 w 60"/>
                  <a:gd name="T5" fmla="*/ 166 h 166"/>
                  <a:gd name="T6" fmla="*/ 0 w 60"/>
                  <a:gd name="T7" fmla="*/ 166 h 166"/>
                  <a:gd name="T8" fmla="*/ 0 w 60"/>
                  <a:gd name="T9" fmla="*/ 0 h 166"/>
                  <a:gd name="T10" fmla="*/ 0 w 60"/>
                  <a:gd name="T11" fmla="*/ 0 h 166"/>
                </a:gdLst>
                <a:ahLst/>
                <a:cxnLst>
                  <a:cxn ang="0">
                    <a:pos x="T0" y="T1"/>
                  </a:cxn>
                  <a:cxn ang="0">
                    <a:pos x="T2" y="T3"/>
                  </a:cxn>
                  <a:cxn ang="0">
                    <a:pos x="T4" y="T5"/>
                  </a:cxn>
                  <a:cxn ang="0">
                    <a:pos x="T6" y="T7"/>
                  </a:cxn>
                  <a:cxn ang="0">
                    <a:pos x="T8" y="T9"/>
                  </a:cxn>
                  <a:cxn ang="0">
                    <a:pos x="T10" y="T11"/>
                  </a:cxn>
                </a:cxnLst>
                <a:rect l="0" t="0" r="r" b="b"/>
                <a:pathLst>
                  <a:path w="60" h="166">
                    <a:moveTo>
                      <a:pt x="0" y="0"/>
                    </a:moveTo>
                    <a:lnTo>
                      <a:pt x="60" y="0"/>
                    </a:lnTo>
                    <a:lnTo>
                      <a:pt x="60" y="166"/>
                    </a:lnTo>
                    <a:lnTo>
                      <a:pt x="0" y="166"/>
                    </a:lnTo>
                    <a:lnTo>
                      <a:pt x="0" y="0"/>
                    </a:lnTo>
                    <a:lnTo>
                      <a:pt x="0"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grpSp>
      </p:grpSp>
      <p:sp>
        <p:nvSpPr>
          <p:cNvPr id="167" name="TextBox 166"/>
          <p:cNvSpPr txBox="1"/>
          <p:nvPr/>
        </p:nvSpPr>
        <p:spPr>
          <a:xfrm>
            <a:off x="1126380" y="5935445"/>
            <a:ext cx="1127613"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Business</a:t>
            </a:r>
          </a:p>
        </p:txBody>
      </p:sp>
      <p:sp>
        <p:nvSpPr>
          <p:cNvPr id="45" name="Rectangle 44"/>
          <p:cNvSpPr/>
          <p:nvPr/>
        </p:nvSpPr>
        <p:spPr bwMode="auto">
          <a:xfrm>
            <a:off x="3158638" y="6358745"/>
            <a:ext cx="243840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Get Connected</a:t>
            </a:r>
          </a:p>
        </p:txBody>
      </p:sp>
      <p:sp>
        <p:nvSpPr>
          <p:cNvPr id="185" name="TextBox 184"/>
          <p:cNvSpPr txBox="1"/>
          <p:nvPr/>
        </p:nvSpPr>
        <p:spPr>
          <a:xfrm>
            <a:off x="1126380" y="6334366"/>
            <a:ext cx="1599369"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Digital  Literacy</a:t>
            </a:r>
          </a:p>
        </p:txBody>
      </p:sp>
      <p:grpSp>
        <p:nvGrpSpPr>
          <p:cNvPr id="22" name="Group 21"/>
          <p:cNvGrpSpPr>
            <a:grpSpLocks noChangeAspect="1"/>
          </p:cNvGrpSpPr>
          <p:nvPr/>
        </p:nvGrpSpPr>
        <p:grpSpPr>
          <a:xfrm>
            <a:off x="725942" y="6354844"/>
            <a:ext cx="304800" cy="309169"/>
            <a:chOff x="197273" y="4662824"/>
            <a:chExt cx="288472" cy="284989"/>
          </a:xfrm>
        </p:grpSpPr>
        <p:grpSp>
          <p:nvGrpSpPr>
            <p:cNvPr id="246" name="Group 245"/>
            <p:cNvGrpSpPr>
              <a:grpSpLocks noChangeAspect="1"/>
            </p:cNvGrpSpPr>
            <p:nvPr/>
          </p:nvGrpSpPr>
          <p:grpSpPr>
            <a:xfrm>
              <a:off x="197273" y="4662824"/>
              <a:ext cx="288472" cy="284989"/>
              <a:chOff x="2632787" y="1629410"/>
              <a:chExt cx="1817884" cy="1795938"/>
            </a:xfrm>
          </p:grpSpPr>
          <p:sp>
            <p:nvSpPr>
              <p:cNvPr id="248" name="Chord 247"/>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49" name="Chord 248"/>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86" name="Group 185"/>
            <p:cNvGrpSpPr>
              <a:grpSpLocks noChangeAspect="1"/>
            </p:cNvGrpSpPr>
            <p:nvPr/>
          </p:nvGrpSpPr>
          <p:grpSpPr>
            <a:xfrm flipH="1">
              <a:off x="305329" y="4713380"/>
              <a:ext cx="68389" cy="182880"/>
              <a:chOff x="-1458913" y="360363"/>
              <a:chExt cx="993775" cy="2657474"/>
            </a:xfrm>
          </p:grpSpPr>
          <p:sp>
            <p:nvSpPr>
              <p:cNvPr id="187" name="Freeform 31"/>
              <p:cNvSpPr>
                <a:spLocks/>
              </p:cNvSpPr>
              <p:nvPr/>
            </p:nvSpPr>
            <p:spPr bwMode="auto">
              <a:xfrm>
                <a:off x="-1382713" y="360363"/>
                <a:ext cx="914400" cy="1131887"/>
              </a:xfrm>
              <a:custGeom>
                <a:avLst/>
                <a:gdLst>
                  <a:gd name="T0" fmla="*/ 635 w 635"/>
                  <a:gd name="T1" fmla="*/ 467 h 790"/>
                  <a:gd name="T2" fmla="*/ 635 w 635"/>
                  <a:gd name="T3" fmla="*/ 477 h 790"/>
                  <a:gd name="T4" fmla="*/ 547 w 635"/>
                  <a:gd name="T5" fmla="*/ 565 h 790"/>
                  <a:gd name="T6" fmla="*/ 363 w 635"/>
                  <a:gd name="T7" fmla="*/ 565 h 790"/>
                  <a:gd name="T8" fmla="*/ 307 w 635"/>
                  <a:gd name="T9" fmla="*/ 621 h 790"/>
                  <a:gd name="T10" fmla="*/ 307 w 635"/>
                  <a:gd name="T11" fmla="*/ 790 h 790"/>
                  <a:gd name="T12" fmla="*/ 275 w 635"/>
                  <a:gd name="T13" fmla="*/ 790 h 790"/>
                  <a:gd name="T14" fmla="*/ 275 w 635"/>
                  <a:gd name="T15" fmla="*/ 619 h 790"/>
                  <a:gd name="T16" fmla="*/ 362 w 635"/>
                  <a:gd name="T17" fmla="*/ 533 h 790"/>
                  <a:gd name="T18" fmla="*/ 549 w 635"/>
                  <a:gd name="T19" fmla="*/ 533 h 790"/>
                  <a:gd name="T20" fmla="*/ 605 w 635"/>
                  <a:gd name="T21" fmla="*/ 477 h 790"/>
                  <a:gd name="T22" fmla="*/ 605 w 635"/>
                  <a:gd name="T23" fmla="*/ 467 h 790"/>
                  <a:gd name="T24" fmla="*/ 549 w 635"/>
                  <a:gd name="T25" fmla="*/ 411 h 790"/>
                  <a:gd name="T26" fmla="*/ 88 w 635"/>
                  <a:gd name="T27" fmla="*/ 411 h 790"/>
                  <a:gd name="T28" fmla="*/ 0 w 635"/>
                  <a:gd name="T29" fmla="*/ 323 h 790"/>
                  <a:gd name="T30" fmla="*/ 88 w 635"/>
                  <a:gd name="T31" fmla="*/ 235 h 790"/>
                  <a:gd name="T32" fmla="*/ 275 w 635"/>
                  <a:gd name="T33" fmla="*/ 235 h 790"/>
                  <a:gd name="T34" fmla="*/ 346 w 635"/>
                  <a:gd name="T35" fmla="*/ 165 h 790"/>
                  <a:gd name="T36" fmla="*/ 346 w 635"/>
                  <a:gd name="T37" fmla="*/ 0 h 790"/>
                  <a:gd name="T38" fmla="*/ 378 w 635"/>
                  <a:gd name="T39" fmla="*/ 2 h 790"/>
                  <a:gd name="T40" fmla="*/ 378 w 635"/>
                  <a:gd name="T41" fmla="*/ 166 h 790"/>
                  <a:gd name="T42" fmla="*/ 275 w 635"/>
                  <a:gd name="T43" fmla="*/ 269 h 790"/>
                  <a:gd name="T44" fmla="*/ 88 w 635"/>
                  <a:gd name="T45" fmla="*/ 269 h 790"/>
                  <a:gd name="T46" fmla="*/ 32 w 635"/>
                  <a:gd name="T47" fmla="*/ 325 h 790"/>
                  <a:gd name="T48" fmla="*/ 88 w 635"/>
                  <a:gd name="T49" fmla="*/ 381 h 790"/>
                  <a:gd name="T50" fmla="*/ 549 w 635"/>
                  <a:gd name="T51" fmla="*/ 381 h 790"/>
                  <a:gd name="T52" fmla="*/ 635 w 635"/>
                  <a:gd name="T53" fmla="*/ 46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5" h="790">
                    <a:moveTo>
                      <a:pt x="635" y="467"/>
                    </a:moveTo>
                    <a:cubicBezTo>
                      <a:pt x="635" y="477"/>
                      <a:pt x="635" y="477"/>
                      <a:pt x="635" y="477"/>
                    </a:cubicBezTo>
                    <a:cubicBezTo>
                      <a:pt x="635" y="525"/>
                      <a:pt x="595" y="565"/>
                      <a:pt x="547" y="565"/>
                    </a:cubicBezTo>
                    <a:cubicBezTo>
                      <a:pt x="363" y="565"/>
                      <a:pt x="363" y="565"/>
                      <a:pt x="363" y="565"/>
                    </a:cubicBezTo>
                    <a:cubicBezTo>
                      <a:pt x="333" y="565"/>
                      <a:pt x="307" y="590"/>
                      <a:pt x="307" y="621"/>
                    </a:cubicBezTo>
                    <a:cubicBezTo>
                      <a:pt x="307" y="790"/>
                      <a:pt x="307" y="790"/>
                      <a:pt x="307" y="790"/>
                    </a:cubicBezTo>
                    <a:cubicBezTo>
                      <a:pt x="275" y="790"/>
                      <a:pt x="275" y="790"/>
                      <a:pt x="275" y="790"/>
                    </a:cubicBezTo>
                    <a:cubicBezTo>
                      <a:pt x="275" y="619"/>
                      <a:pt x="275" y="619"/>
                      <a:pt x="275" y="619"/>
                    </a:cubicBezTo>
                    <a:cubicBezTo>
                      <a:pt x="275" y="571"/>
                      <a:pt x="314" y="533"/>
                      <a:pt x="362" y="533"/>
                    </a:cubicBezTo>
                    <a:cubicBezTo>
                      <a:pt x="549" y="533"/>
                      <a:pt x="549" y="533"/>
                      <a:pt x="549" y="533"/>
                    </a:cubicBezTo>
                    <a:cubicBezTo>
                      <a:pt x="579" y="533"/>
                      <a:pt x="605" y="507"/>
                      <a:pt x="605" y="477"/>
                    </a:cubicBezTo>
                    <a:cubicBezTo>
                      <a:pt x="605" y="467"/>
                      <a:pt x="605" y="467"/>
                      <a:pt x="605" y="467"/>
                    </a:cubicBezTo>
                    <a:cubicBezTo>
                      <a:pt x="605" y="437"/>
                      <a:pt x="579" y="411"/>
                      <a:pt x="549" y="411"/>
                    </a:cubicBezTo>
                    <a:cubicBezTo>
                      <a:pt x="88" y="411"/>
                      <a:pt x="88" y="411"/>
                      <a:pt x="88" y="411"/>
                    </a:cubicBezTo>
                    <a:cubicBezTo>
                      <a:pt x="40" y="411"/>
                      <a:pt x="0" y="371"/>
                      <a:pt x="0" y="323"/>
                    </a:cubicBezTo>
                    <a:cubicBezTo>
                      <a:pt x="0" y="275"/>
                      <a:pt x="39" y="235"/>
                      <a:pt x="88" y="235"/>
                    </a:cubicBezTo>
                    <a:cubicBezTo>
                      <a:pt x="275" y="235"/>
                      <a:pt x="275" y="235"/>
                      <a:pt x="275" y="235"/>
                    </a:cubicBezTo>
                    <a:cubicBezTo>
                      <a:pt x="314" y="235"/>
                      <a:pt x="346" y="203"/>
                      <a:pt x="346" y="165"/>
                    </a:cubicBezTo>
                    <a:cubicBezTo>
                      <a:pt x="346" y="0"/>
                      <a:pt x="346" y="0"/>
                      <a:pt x="346" y="0"/>
                    </a:cubicBezTo>
                    <a:cubicBezTo>
                      <a:pt x="357" y="0"/>
                      <a:pt x="367" y="2"/>
                      <a:pt x="378" y="2"/>
                    </a:cubicBezTo>
                    <a:cubicBezTo>
                      <a:pt x="378" y="166"/>
                      <a:pt x="378" y="166"/>
                      <a:pt x="378" y="166"/>
                    </a:cubicBezTo>
                    <a:cubicBezTo>
                      <a:pt x="378" y="222"/>
                      <a:pt x="331" y="269"/>
                      <a:pt x="275" y="269"/>
                    </a:cubicBezTo>
                    <a:cubicBezTo>
                      <a:pt x="88" y="269"/>
                      <a:pt x="88" y="269"/>
                      <a:pt x="88" y="269"/>
                    </a:cubicBezTo>
                    <a:cubicBezTo>
                      <a:pt x="58" y="269"/>
                      <a:pt x="32" y="294"/>
                      <a:pt x="32" y="325"/>
                    </a:cubicBezTo>
                    <a:cubicBezTo>
                      <a:pt x="32" y="355"/>
                      <a:pt x="58" y="381"/>
                      <a:pt x="88" y="381"/>
                    </a:cubicBezTo>
                    <a:cubicBezTo>
                      <a:pt x="549" y="381"/>
                      <a:pt x="549" y="381"/>
                      <a:pt x="549" y="381"/>
                    </a:cubicBezTo>
                    <a:cubicBezTo>
                      <a:pt x="597" y="379"/>
                      <a:pt x="635" y="419"/>
                      <a:pt x="635" y="467"/>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88" name="Freeform 32"/>
              <p:cNvSpPr>
                <a:spLocks/>
              </p:cNvSpPr>
              <p:nvPr/>
            </p:nvSpPr>
            <p:spPr bwMode="auto">
              <a:xfrm>
                <a:off x="-1458913" y="1406525"/>
                <a:ext cx="498475" cy="1611312"/>
              </a:xfrm>
              <a:custGeom>
                <a:avLst/>
                <a:gdLst>
                  <a:gd name="T0" fmla="*/ 343 w 346"/>
                  <a:gd name="T1" fmla="*/ 0 h 1125"/>
                  <a:gd name="T2" fmla="*/ 0 w 346"/>
                  <a:gd name="T3" fmla="*/ 343 h 1125"/>
                  <a:gd name="T4" fmla="*/ 0 w 346"/>
                  <a:gd name="T5" fmla="*/ 783 h 1125"/>
                  <a:gd name="T6" fmla="*/ 343 w 346"/>
                  <a:gd name="T7" fmla="*/ 1125 h 1125"/>
                  <a:gd name="T8" fmla="*/ 346 w 346"/>
                  <a:gd name="T9" fmla="*/ 1125 h 1125"/>
                  <a:gd name="T10" fmla="*/ 346 w 346"/>
                  <a:gd name="T11" fmla="*/ 0 h 1125"/>
                  <a:gd name="T12" fmla="*/ 343 w 346"/>
                  <a:gd name="T13" fmla="*/ 0 h 1125"/>
                </a:gdLst>
                <a:ahLst/>
                <a:cxnLst>
                  <a:cxn ang="0">
                    <a:pos x="T0" y="T1"/>
                  </a:cxn>
                  <a:cxn ang="0">
                    <a:pos x="T2" y="T3"/>
                  </a:cxn>
                  <a:cxn ang="0">
                    <a:pos x="T4" y="T5"/>
                  </a:cxn>
                  <a:cxn ang="0">
                    <a:pos x="T6" y="T7"/>
                  </a:cxn>
                  <a:cxn ang="0">
                    <a:pos x="T8" y="T9"/>
                  </a:cxn>
                  <a:cxn ang="0">
                    <a:pos x="T10" y="T11"/>
                  </a:cxn>
                  <a:cxn ang="0">
                    <a:pos x="T12" y="T13"/>
                  </a:cxn>
                </a:cxnLst>
                <a:rect l="0" t="0" r="r" b="b"/>
                <a:pathLst>
                  <a:path w="346" h="1125">
                    <a:moveTo>
                      <a:pt x="343" y="0"/>
                    </a:moveTo>
                    <a:cubicBezTo>
                      <a:pt x="154" y="0"/>
                      <a:pt x="0" y="154"/>
                      <a:pt x="0" y="343"/>
                    </a:cubicBezTo>
                    <a:cubicBezTo>
                      <a:pt x="0" y="783"/>
                      <a:pt x="0" y="783"/>
                      <a:pt x="0" y="783"/>
                    </a:cubicBezTo>
                    <a:cubicBezTo>
                      <a:pt x="0" y="971"/>
                      <a:pt x="154" y="1125"/>
                      <a:pt x="343" y="1125"/>
                    </a:cubicBezTo>
                    <a:cubicBezTo>
                      <a:pt x="346" y="1125"/>
                      <a:pt x="346" y="1125"/>
                      <a:pt x="346" y="1125"/>
                    </a:cubicBezTo>
                    <a:cubicBezTo>
                      <a:pt x="346" y="0"/>
                      <a:pt x="346" y="0"/>
                      <a:pt x="346" y="0"/>
                    </a:cubicBezTo>
                    <a:lnTo>
                      <a:pt x="343"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89" name="Freeform 33"/>
              <p:cNvSpPr>
                <a:spLocks/>
              </p:cNvSpPr>
              <p:nvPr/>
            </p:nvSpPr>
            <p:spPr bwMode="auto">
              <a:xfrm>
                <a:off x="-960438" y="1406525"/>
                <a:ext cx="495300" cy="1611312"/>
              </a:xfrm>
              <a:custGeom>
                <a:avLst/>
                <a:gdLst>
                  <a:gd name="T0" fmla="*/ 344 w 344"/>
                  <a:gd name="T1" fmla="*/ 783 h 1125"/>
                  <a:gd name="T2" fmla="*/ 344 w 344"/>
                  <a:gd name="T3" fmla="*/ 343 h 1125"/>
                  <a:gd name="T4" fmla="*/ 2 w 344"/>
                  <a:gd name="T5" fmla="*/ 0 h 1125"/>
                  <a:gd name="T6" fmla="*/ 0 w 344"/>
                  <a:gd name="T7" fmla="*/ 0 h 1125"/>
                  <a:gd name="T8" fmla="*/ 0 w 344"/>
                  <a:gd name="T9" fmla="*/ 1125 h 1125"/>
                  <a:gd name="T10" fmla="*/ 2 w 344"/>
                  <a:gd name="T11" fmla="*/ 1125 h 1125"/>
                  <a:gd name="T12" fmla="*/ 344 w 344"/>
                  <a:gd name="T13" fmla="*/ 783 h 1125"/>
                </a:gdLst>
                <a:ahLst/>
                <a:cxnLst>
                  <a:cxn ang="0">
                    <a:pos x="T0" y="T1"/>
                  </a:cxn>
                  <a:cxn ang="0">
                    <a:pos x="T2" y="T3"/>
                  </a:cxn>
                  <a:cxn ang="0">
                    <a:pos x="T4" y="T5"/>
                  </a:cxn>
                  <a:cxn ang="0">
                    <a:pos x="T6" y="T7"/>
                  </a:cxn>
                  <a:cxn ang="0">
                    <a:pos x="T8" y="T9"/>
                  </a:cxn>
                  <a:cxn ang="0">
                    <a:pos x="T10" y="T11"/>
                  </a:cxn>
                  <a:cxn ang="0">
                    <a:pos x="T12" y="T13"/>
                  </a:cxn>
                </a:cxnLst>
                <a:rect l="0" t="0" r="r" b="b"/>
                <a:pathLst>
                  <a:path w="344" h="1125">
                    <a:moveTo>
                      <a:pt x="344" y="783"/>
                    </a:moveTo>
                    <a:cubicBezTo>
                      <a:pt x="344" y="343"/>
                      <a:pt x="344" y="343"/>
                      <a:pt x="344" y="343"/>
                    </a:cubicBezTo>
                    <a:cubicBezTo>
                      <a:pt x="344" y="154"/>
                      <a:pt x="190" y="0"/>
                      <a:pt x="2" y="0"/>
                    </a:cubicBezTo>
                    <a:cubicBezTo>
                      <a:pt x="0" y="0"/>
                      <a:pt x="0" y="0"/>
                      <a:pt x="0" y="0"/>
                    </a:cubicBezTo>
                    <a:cubicBezTo>
                      <a:pt x="0" y="1125"/>
                      <a:pt x="0" y="1125"/>
                      <a:pt x="0" y="1125"/>
                    </a:cubicBezTo>
                    <a:cubicBezTo>
                      <a:pt x="2" y="1125"/>
                      <a:pt x="2" y="1125"/>
                      <a:pt x="2" y="1125"/>
                    </a:cubicBezTo>
                    <a:cubicBezTo>
                      <a:pt x="190" y="1125"/>
                      <a:pt x="344" y="971"/>
                      <a:pt x="344" y="783"/>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0" name="Freeform 34"/>
              <p:cNvSpPr>
                <a:spLocks/>
              </p:cNvSpPr>
              <p:nvPr/>
            </p:nvSpPr>
            <p:spPr bwMode="auto">
              <a:xfrm>
                <a:off x="-1455738" y="1409700"/>
                <a:ext cx="495300" cy="635000"/>
              </a:xfrm>
              <a:custGeom>
                <a:avLst/>
                <a:gdLst>
                  <a:gd name="T0" fmla="*/ 328 w 344"/>
                  <a:gd name="T1" fmla="*/ 206 h 443"/>
                  <a:gd name="T2" fmla="*/ 328 w 344"/>
                  <a:gd name="T3" fmla="*/ 0 h 443"/>
                  <a:gd name="T4" fmla="*/ 0 w 344"/>
                  <a:gd name="T5" fmla="*/ 341 h 443"/>
                  <a:gd name="T6" fmla="*/ 0 w 344"/>
                  <a:gd name="T7" fmla="*/ 443 h 443"/>
                  <a:gd name="T8" fmla="*/ 344 w 344"/>
                  <a:gd name="T9" fmla="*/ 443 h 443"/>
                  <a:gd name="T10" fmla="*/ 344 w 344"/>
                  <a:gd name="T11" fmla="*/ 206 h 443"/>
                  <a:gd name="T12" fmla="*/ 328 w 344"/>
                  <a:gd name="T13" fmla="*/ 206 h 443"/>
                </a:gdLst>
                <a:ahLst/>
                <a:cxnLst>
                  <a:cxn ang="0">
                    <a:pos x="T0" y="T1"/>
                  </a:cxn>
                  <a:cxn ang="0">
                    <a:pos x="T2" y="T3"/>
                  </a:cxn>
                  <a:cxn ang="0">
                    <a:pos x="T4" y="T5"/>
                  </a:cxn>
                  <a:cxn ang="0">
                    <a:pos x="T6" y="T7"/>
                  </a:cxn>
                  <a:cxn ang="0">
                    <a:pos x="T8" y="T9"/>
                  </a:cxn>
                  <a:cxn ang="0">
                    <a:pos x="T10" y="T11"/>
                  </a:cxn>
                  <a:cxn ang="0">
                    <a:pos x="T12" y="T13"/>
                  </a:cxn>
                </a:cxnLst>
                <a:rect l="0" t="0" r="r" b="b"/>
                <a:pathLst>
                  <a:path w="344" h="443">
                    <a:moveTo>
                      <a:pt x="328" y="206"/>
                    </a:moveTo>
                    <a:cubicBezTo>
                      <a:pt x="328" y="0"/>
                      <a:pt x="328" y="0"/>
                      <a:pt x="328" y="0"/>
                    </a:cubicBezTo>
                    <a:cubicBezTo>
                      <a:pt x="146" y="6"/>
                      <a:pt x="0" y="157"/>
                      <a:pt x="0" y="341"/>
                    </a:cubicBezTo>
                    <a:cubicBezTo>
                      <a:pt x="0" y="443"/>
                      <a:pt x="0" y="443"/>
                      <a:pt x="0" y="443"/>
                    </a:cubicBezTo>
                    <a:cubicBezTo>
                      <a:pt x="344" y="443"/>
                      <a:pt x="344" y="443"/>
                      <a:pt x="344" y="443"/>
                    </a:cubicBezTo>
                    <a:cubicBezTo>
                      <a:pt x="344" y="206"/>
                      <a:pt x="344" y="206"/>
                      <a:pt x="344" y="206"/>
                    </a:cubicBezTo>
                    <a:lnTo>
                      <a:pt x="328" y="206"/>
                    </a:lnTo>
                    <a:close/>
                  </a:path>
                </a:pathLst>
              </a:custGeom>
              <a:solidFill>
                <a:schemeClr val="bg2">
                  <a:lumMod val="75000"/>
                </a:schemeClr>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1" name="Freeform 35"/>
              <p:cNvSpPr>
                <a:spLocks/>
              </p:cNvSpPr>
              <p:nvPr/>
            </p:nvSpPr>
            <p:spPr bwMode="auto">
              <a:xfrm>
                <a:off x="-960438" y="1406525"/>
                <a:ext cx="495300" cy="638175"/>
              </a:xfrm>
              <a:custGeom>
                <a:avLst/>
                <a:gdLst>
                  <a:gd name="T0" fmla="*/ 344 w 344"/>
                  <a:gd name="T1" fmla="*/ 343 h 445"/>
                  <a:gd name="T2" fmla="*/ 16 w 344"/>
                  <a:gd name="T3" fmla="*/ 0 h 445"/>
                  <a:gd name="T4" fmla="*/ 16 w 344"/>
                  <a:gd name="T5" fmla="*/ 208 h 445"/>
                  <a:gd name="T6" fmla="*/ 0 w 344"/>
                  <a:gd name="T7" fmla="*/ 208 h 445"/>
                  <a:gd name="T8" fmla="*/ 0 w 344"/>
                  <a:gd name="T9" fmla="*/ 445 h 445"/>
                  <a:gd name="T10" fmla="*/ 344 w 344"/>
                  <a:gd name="T11" fmla="*/ 445 h 445"/>
                  <a:gd name="T12" fmla="*/ 344 w 344"/>
                  <a:gd name="T13" fmla="*/ 343 h 445"/>
                </a:gdLst>
                <a:ahLst/>
                <a:cxnLst>
                  <a:cxn ang="0">
                    <a:pos x="T0" y="T1"/>
                  </a:cxn>
                  <a:cxn ang="0">
                    <a:pos x="T2" y="T3"/>
                  </a:cxn>
                  <a:cxn ang="0">
                    <a:pos x="T4" y="T5"/>
                  </a:cxn>
                  <a:cxn ang="0">
                    <a:pos x="T6" y="T7"/>
                  </a:cxn>
                  <a:cxn ang="0">
                    <a:pos x="T8" y="T9"/>
                  </a:cxn>
                  <a:cxn ang="0">
                    <a:pos x="T10" y="T11"/>
                  </a:cxn>
                  <a:cxn ang="0">
                    <a:pos x="T12" y="T13"/>
                  </a:cxn>
                </a:cxnLst>
                <a:rect l="0" t="0" r="r" b="b"/>
                <a:pathLst>
                  <a:path w="344" h="445">
                    <a:moveTo>
                      <a:pt x="344" y="343"/>
                    </a:moveTo>
                    <a:cubicBezTo>
                      <a:pt x="344" y="159"/>
                      <a:pt x="198" y="8"/>
                      <a:pt x="16" y="0"/>
                    </a:cubicBezTo>
                    <a:cubicBezTo>
                      <a:pt x="16" y="208"/>
                      <a:pt x="16" y="208"/>
                      <a:pt x="16" y="208"/>
                    </a:cubicBezTo>
                    <a:cubicBezTo>
                      <a:pt x="0" y="208"/>
                      <a:pt x="0" y="208"/>
                      <a:pt x="0" y="208"/>
                    </a:cubicBezTo>
                    <a:cubicBezTo>
                      <a:pt x="0" y="445"/>
                      <a:pt x="0" y="445"/>
                      <a:pt x="0" y="445"/>
                    </a:cubicBezTo>
                    <a:cubicBezTo>
                      <a:pt x="344" y="445"/>
                      <a:pt x="344" y="445"/>
                      <a:pt x="344" y="445"/>
                    </a:cubicBezTo>
                    <a:lnTo>
                      <a:pt x="344" y="343"/>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2" name="Freeform 36"/>
              <p:cNvSpPr>
                <a:spLocks/>
              </p:cNvSpPr>
              <p:nvPr/>
            </p:nvSpPr>
            <p:spPr bwMode="auto">
              <a:xfrm>
                <a:off x="-1031876" y="1625600"/>
                <a:ext cx="71438" cy="330200"/>
              </a:xfrm>
              <a:custGeom>
                <a:avLst/>
                <a:gdLst>
                  <a:gd name="T0" fmla="*/ 0 w 50"/>
                  <a:gd name="T1" fmla="*/ 50 h 231"/>
                  <a:gd name="T2" fmla="*/ 0 w 50"/>
                  <a:gd name="T3" fmla="*/ 181 h 231"/>
                  <a:gd name="T4" fmla="*/ 50 w 50"/>
                  <a:gd name="T5" fmla="*/ 231 h 231"/>
                  <a:gd name="T6" fmla="*/ 50 w 50"/>
                  <a:gd name="T7" fmla="*/ 0 h 231"/>
                  <a:gd name="T8" fmla="*/ 0 w 50"/>
                  <a:gd name="T9" fmla="*/ 50 h 231"/>
                </a:gdLst>
                <a:ahLst/>
                <a:cxnLst>
                  <a:cxn ang="0">
                    <a:pos x="T0" y="T1"/>
                  </a:cxn>
                  <a:cxn ang="0">
                    <a:pos x="T2" y="T3"/>
                  </a:cxn>
                  <a:cxn ang="0">
                    <a:pos x="T4" y="T5"/>
                  </a:cxn>
                  <a:cxn ang="0">
                    <a:pos x="T6" y="T7"/>
                  </a:cxn>
                  <a:cxn ang="0">
                    <a:pos x="T8" y="T9"/>
                  </a:cxn>
                </a:cxnLst>
                <a:rect l="0" t="0" r="r" b="b"/>
                <a:pathLst>
                  <a:path w="50" h="231">
                    <a:moveTo>
                      <a:pt x="0" y="50"/>
                    </a:moveTo>
                    <a:cubicBezTo>
                      <a:pt x="0" y="181"/>
                      <a:pt x="0" y="181"/>
                      <a:pt x="0" y="181"/>
                    </a:cubicBezTo>
                    <a:cubicBezTo>
                      <a:pt x="0" y="208"/>
                      <a:pt x="23" y="231"/>
                      <a:pt x="50" y="231"/>
                    </a:cubicBezTo>
                    <a:cubicBezTo>
                      <a:pt x="50" y="0"/>
                      <a:pt x="50" y="0"/>
                      <a:pt x="50" y="0"/>
                    </a:cubicBezTo>
                    <a:cubicBezTo>
                      <a:pt x="23" y="0"/>
                      <a:pt x="0" y="23"/>
                      <a:pt x="0" y="50"/>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3" name="Freeform 37"/>
              <p:cNvSpPr>
                <a:spLocks/>
              </p:cNvSpPr>
              <p:nvPr/>
            </p:nvSpPr>
            <p:spPr bwMode="auto">
              <a:xfrm>
                <a:off x="-960438" y="1625600"/>
                <a:ext cx="71438" cy="330200"/>
              </a:xfrm>
              <a:custGeom>
                <a:avLst/>
                <a:gdLst>
                  <a:gd name="T0" fmla="*/ 50 w 50"/>
                  <a:gd name="T1" fmla="*/ 181 h 231"/>
                  <a:gd name="T2" fmla="*/ 50 w 50"/>
                  <a:gd name="T3" fmla="*/ 50 h 231"/>
                  <a:gd name="T4" fmla="*/ 0 w 50"/>
                  <a:gd name="T5" fmla="*/ 0 h 231"/>
                  <a:gd name="T6" fmla="*/ 0 w 50"/>
                  <a:gd name="T7" fmla="*/ 231 h 231"/>
                  <a:gd name="T8" fmla="*/ 50 w 50"/>
                  <a:gd name="T9" fmla="*/ 181 h 231"/>
                </a:gdLst>
                <a:ahLst/>
                <a:cxnLst>
                  <a:cxn ang="0">
                    <a:pos x="T0" y="T1"/>
                  </a:cxn>
                  <a:cxn ang="0">
                    <a:pos x="T2" y="T3"/>
                  </a:cxn>
                  <a:cxn ang="0">
                    <a:pos x="T4" y="T5"/>
                  </a:cxn>
                  <a:cxn ang="0">
                    <a:pos x="T6" y="T7"/>
                  </a:cxn>
                  <a:cxn ang="0">
                    <a:pos x="T8" y="T9"/>
                  </a:cxn>
                </a:cxnLst>
                <a:rect l="0" t="0" r="r" b="b"/>
                <a:pathLst>
                  <a:path w="50" h="231">
                    <a:moveTo>
                      <a:pt x="50" y="181"/>
                    </a:moveTo>
                    <a:cubicBezTo>
                      <a:pt x="50" y="50"/>
                      <a:pt x="50" y="50"/>
                      <a:pt x="50" y="50"/>
                    </a:cubicBezTo>
                    <a:cubicBezTo>
                      <a:pt x="50" y="23"/>
                      <a:pt x="27" y="0"/>
                      <a:pt x="0" y="0"/>
                    </a:cubicBezTo>
                    <a:cubicBezTo>
                      <a:pt x="0" y="231"/>
                      <a:pt x="0" y="231"/>
                      <a:pt x="0" y="231"/>
                    </a:cubicBezTo>
                    <a:cubicBezTo>
                      <a:pt x="27" y="231"/>
                      <a:pt x="50" y="208"/>
                      <a:pt x="50" y="181"/>
                    </a:cubicBezTo>
                    <a:close/>
                  </a:path>
                </a:pathLst>
              </a:custGeom>
              <a:solidFill>
                <a:srgbClr val="32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grpSp>
      </p:grpSp>
      <p:sp>
        <p:nvSpPr>
          <p:cNvPr id="48" name="Rectangle 47"/>
          <p:cNvSpPr/>
          <p:nvPr/>
        </p:nvSpPr>
        <p:spPr bwMode="auto">
          <a:xfrm>
            <a:off x="3158638" y="4517297"/>
            <a:ext cx="243840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NDG Linux Unhatched</a:t>
            </a:r>
          </a:p>
        </p:txBody>
      </p:sp>
      <p:sp>
        <p:nvSpPr>
          <p:cNvPr id="49" name="Rectangle 48"/>
          <p:cNvSpPr/>
          <p:nvPr/>
        </p:nvSpPr>
        <p:spPr bwMode="auto">
          <a:xfrm>
            <a:off x="6006816" y="4417090"/>
            <a:ext cx="330464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NDG Linux Essentials</a:t>
            </a:r>
          </a:p>
        </p:txBody>
      </p:sp>
      <p:sp>
        <p:nvSpPr>
          <p:cNvPr id="50" name="Rectangle 49"/>
          <p:cNvSpPr/>
          <p:nvPr/>
        </p:nvSpPr>
        <p:spPr bwMode="auto">
          <a:xfrm>
            <a:off x="6017702" y="4591205"/>
            <a:ext cx="1719347"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IT Essentials</a:t>
            </a:r>
          </a:p>
        </p:txBody>
      </p:sp>
      <p:sp>
        <p:nvSpPr>
          <p:cNvPr id="103" name="Freeform 6"/>
          <p:cNvSpPr>
            <a:spLocks noChangeAspect="1" noEditPoints="1"/>
          </p:cNvSpPr>
          <p:nvPr/>
        </p:nvSpPr>
        <p:spPr bwMode="auto">
          <a:xfrm>
            <a:off x="5959749" y="5015073"/>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grpSp>
        <p:nvGrpSpPr>
          <p:cNvPr id="17" name="Group 16"/>
          <p:cNvGrpSpPr>
            <a:grpSpLocks noChangeAspect="1"/>
          </p:cNvGrpSpPr>
          <p:nvPr/>
        </p:nvGrpSpPr>
        <p:grpSpPr>
          <a:xfrm>
            <a:off x="725942" y="5269773"/>
            <a:ext cx="304800" cy="309169"/>
            <a:chOff x="200347" y="3780388"/>
            <a:chExt cx="288472" cy="284989"/>
          </a:xfrm>
        </p:grpSpPr>
        <p:grpSp>
          <p:nvGrpSpPr>
            <p:cNvPr id="264" name="Group 263"/>
            <p:cNvGrpSpPr>
              <a:grpSpLocks noChangeAspect="1"/>
            </p:cNvGrpSpPr>
            <p:nvPr/>
          </p:nvGrpSpPr>
          <p:grpSpPr>
            <a:xfrm>
              <a:off x="200347" y="3780388"/>
              <a:ext cx="288472" cy="284989"/>
              <a:chOff x="2632787" y="1629410"/>
              <a:chExt cx="1817884" cy="1795938"/>
            </a:xfrm>
          </p:grpSpPr>
          <p:sp>
            <p:nvSpPr>
              <p:cNvPr id="266" name="Chord 265"/>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67" name="Chord 266"/>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75" name="Group 174"/>
            <p:cNvGrpSpPr>
              <a:grpSpLocks noChangeAspect="1"/>
            </p:cNvGrpSpPr>
            <p:nvPr/>
          </p:nvGrpSpPr>
          <p:grpSpPr>
            <a:xfrm>
              <a:off x="249801" y="3872427"/>
              <a:ext cx="184469" cy="124097"/>
              <a:chOff x="1011238" y="5345113"/>
              <a:chExt cx="611188" cy="411163"/>
            </a:xfrm>
          </p:grpSpPr>
          <p:sp>
            <p:nvSpPr>
              <p:cNvPr id="177" name="Freeform 16"/>
              <p:cNvSpPr>
                <a:spLocks noEditPoints="1"/>
              </p:cNvSpPr>
              <p:nvPr/>
            </p:nvSpPr>
            <p:spPr bwMode="auto">
              <a:xfrm>
                <a:off x="1011238" y="5345113"/>
                <a:ext cx="611188" cy="411163"/>
              </a:xfrm>
              <a:custGeom>
                <a:avLst/>
                <a:gdLst>
                  <a:gd name="T0" fmla="*/ 351 w 364"/>
                  <a:gd name="T1" fmla="*/ 0 h 244"/>
                  <a:gd name="T2" fmla="*/ 16 w 364"/>
                  <a:gd name="T3" fmla="*/ 0 h 244"/>
                  <a:gd name="T4" fmla="*/ 0 w 364"/>
                  <a:gd name="T5" fmla="*/ 16 h 244"/>
                  <a:gd name="T6" fmla="*/ 0 w 364"/>
                  <a:gd name="T7" fmla="*/ 228 h 244"/>
                  <a:gd name="T8" fmla="*/ 16 w 364"/>
                  <a:gd name="T9" fmla="*/ 244 h 244"/>
                  <a:gd name="T10" fmla="*/ 351 w 364"/>
                  <a:gd name="T11" fmla="*/ 244 h 244"/>
                  <a:gd name="T12" fmla="*/ 364 w 364"/>
                  <a:gd name="T13" fmla="*/ 228 h 244"/>
                  <a:gd name="T14" fmla="*/ 364 w 364"/>
                  <a:gd name="T15" fmla="*/ 16 h 244"/>
                  <a:gd name="T16" fmla="*/ 351 w 364"/>
                  <a:gd name="T17" fmla="*/ 0 h 244"/>
                  <a:gd name="T18" fmla="*/ 324 w 364"/>
                  <a:gd name="T19" fmla="*/ 16 h 244"/>
                  <a:gd name="T20" fmla="*/ 335 w 364"/>
                  <a:gd name="T21" fmla="*/ 28 h 244"/>
                  <a:gd name="T22" fmla="*/ 324 w 364"/>
                  <a:gd name="T23" fmla="*/ 39 h 244"/>
                  <a:gd name="T24" fmla="*/ 312 w 364"/>
                  <a:gd name="T25" fmla="*/ 28 h 244"/>
                  <a:gd name="T26" fmla="*/ 324 w 364"/>
                  <a:gd name="T27" fmla="*/ 16 h 244"/>
                  <a:gd name="T28" fmla="*/ 286 w 364"/>
                  <a:gd name="T29" fmla="*/ 16 h 244"/>
                  <a:gd name="T30" fmla="*/ 297 w 364"/>
                  <a:gd name="T31" fmla="*/ 28 h 244"/>
                  <a:gd name="T32" fmla="*/ 286 w 364"/>
                  <a:gd name="T33" fmla="*/ 39 h 244"/>
                  <a:gd name="T34" fmla="*/ 274 w 364"/>
                  <a:gd name="T35" fmla="*/ 28 h 244"/>
                  <a:gd name="T36" fmla="*/ 286 w 364"/>
                  <a:gd name="T37" fmla="*/ 16 h 244"/>
                  <a:gd name="T38" fmla="*/ 248 w 364"/>
                  <a:gd name="T39" fmla="*/ 16 h 244"/>
                  <a:gd name="T40" fmla="*/ 259 w 364"/>
                  <a:gd name="T41" fmla="*/ 28 h 244"/>
                  <a:gd name="T42" fmla="*/ 248 w 364"/>
                  <a:gd name="T43" fmla="*/ 39 h 244"/>
                  <a:gd name="T44" fmla="*/ 236 w 364"/>
                  <a:gd name="T45" fmla="*/ 28 h 244"/>
                  <a:gd name="T46" fmla="*/ 248 w 364"/>
                  <a:gd name="T47" fmla="*/ 16 h 244"/>
                  <a:gd name="T48" fmla="*/ 336 w 364"/>
                  <a:gd name="T49" fmla="*/ 212 h 244"/>
                  <a:gd name="T50" fmla="*/ 32 w 364"/>
                  <a:gd name="T51" fmla="*/ 212 h 244"/>
                  <a:gd name="T52" fmla="*/ 32 w 364"/>
                  <a:gd name="T53" fmla="*/ 52 h 244"/>
                  <a:gd name="T54" fmla="*/ 336 w 364"/>
                  <a:gd name="T55" fmla="*/ 52 h 244"/>
                  <a:gd name="T56" fmla="*/ 336 w 364"/>
                  <a:gd name="T57"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44">
                    <a:moveTo>
                      <a:pt x="351" y="0"/>
                    </a:moveTo>
                    <a:cubicBezTo>
                      <a:pt x="16" y="0"/>
                      <a:pt x="16" y="0"/>
                      <a:pt x="16" y="0"/>
                    </a:cubicBezTo>
                    <a:cubicBezTo>
                      <a:pt x="8" y="0"/>
                      <a:pt x="0" y="8"/>
                      <a:pt x="0" y="16"/>
                    </a:cubicBezTo>
                    <a:cubicBezTo>
                      <a:pt x="0" y="228"/>
                      <a:pt x="0" y="228"/>
                      <a:pt x="0" y="228"/>
                    </a:cubicBezTo>
                    <a:cubicBezTo>
                      <a:pt x="0" y="237"/>
                      <a:pt x="8" y="244"/>
                      <a:pt x="16" y="244"/>
                    </a:cubicBezTo>
                    <a:cubicBezTo>
                      <a:pt x="351" y="244"/>
                      <a:pt x="351" y="244"/>
                      <a:pt x="351" y="244"/>
                    </a:cubicBezTo>
                    <a:cubicBezTo>
                      <a:pt x="359" y="244"/>
                      <a:pt x="364" y="237"/>
                      <a:pt x="364" y="228"/>
                    </a:cubicBezTo>
                    <a:cubicBezTo>
                      <a:pt x="364" y="16"/>
                      <a:pt x="364" y="16"/>
                      <a:pt x="364" y="16"/>
                    </a:cubicBezTo>
                    <a:cubicBezTo>
                      <a:pt x="364" y="8"/>
                      <a:pt x="359" y="0"/>
                      <a:pt x="351" y="0"/>
                    </a:cubicBezTo>
                    <a:close/>
                    <a:moveTo>
                      <a:pt x="324" y="16"/>
                    </a:moveTo>
                    <a:cubicBezTo>
                      <a:pt x="330" y="16"/>
                      <a:pt x="335" y="21"/>
                      <a:pt x="335" y="28"/>
                    </a:cubicBezTo>
                    <a:cubicBezTo>
                      <a:pt x="335" y="34"/>
                      <a:pt x="330" y="39"/>
                      <a:pt x="324" y="39"/>
                    </a:cubicBezTo>
                    <a:cubicBezTo>
                      <a:pt x="317" y="39"/>
                      <a:pt x="312" y="34"/>
                      <a:pt x="312" y="28"/>
                    </a:cubicBezTo>
                    <a:cubicBezTo>
                      <a:pt x="312" y="21"/>
                      <a:pt x="317" y="16"/>
                      <a:pt x="324" y="16"/>
                    </a:cubicBezTo>
                    <a:close/>
                    <a:moveTo>
                      <a:pt x="286" y="16"/>
                    </a:moveTo>
                    <a:cubicBezTo>
                      <a:pt x="292" y="16"/>
                      <a:pt x="297" y="21"/>
                      <a:pt x="297" y="28"/>
                    </a:cubicBezTo>
                    <a:cubicBezTo>
                      <a:pt x="297" y="34"/>
                      <a:pt x="292" y="39"/>
                      <a:pt x="286" y="39"/>
                    </a:cubicBezTo>
                    <a:cubicBezTo>
                      <a:pt x="280" y="39"/>
                      <a:pt x="274" y="34"/>
                      <a:pt x="274" y="28"/>
                    </a:cubicBezTo>
                    <a:cubicBezTo>
                      <a:pt x="274" y="21"/>
                      <a:pt x="280" y="16"/>
                      <a:pt x="286" y="16"/>
                    </a:cubicBezTo>
                    <a:close/>
                    <a:moveTo>
                      <a:pt x="248" y="16"/>
                    </a:moveTo>
                    <a:cubicBezTo>
                      <a:pt x="254" y="16"/>
                      <a:pt x="259" y="21"/>
                      <a:pt x="259" y="28"/>
                    </a:cubicBezTo>
                    <a:cubicBezTo>
                      <a:pt x="259" y="34"/>
                      <a:pt x="254" y="39"/>
                      <a:pt x="248" y="39"/>
                    </a:cubicBezTo>
                    <a:cubicBezTo>
                      <a:pt x="242" y="39"/>
                      <a:pt x="236" y="34"/>
                      <a:pt x="236" y="28"/>
                    </a:cubicBezTo>
                    <a:cubicBezTo>
                      <a:pt x="236" y="21"/>
                      <a:pt x="242" y="16"/>
                      <a:pt x="248" y="16"/>
                    </a:cubicBezTo>
                    <a:close/>
                    <a:moveTo>
                      <a:pt x="336" y="212"/>
                    </a:moveTo>
                    <a:cubicBezTo>
                      <a:pt x="32" y="212"/>
                      <a:pt x="32" y="212"/>
                      <a:pt x="32" y="212"/>
                    </a:cubicBezTo>
                    <a:cubicBezTo>
                      <a:pt x="32" y="52"/>
                      <a:pt x="32" y="52"/>
                      <a:pt x="32" y="52"/>
                    </a:cubicBezTo>
                    <a:cubicBezTo>
                      <a:pt x="336" y="52"/>
                      <a:pt x="336" y="52"/>
                      <a:pt x="336" y="52"/>
                    </a:cubicBezTo>
                    <a:lnTo>
                      <a:pt x="336" y="212"/>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8" name="Freeform 17"/>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rgbClr val="4E4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79" name="Freeform 18"/>
              <p:cNvSpPr>
                <a:spLocks/>
              </p:cNvSpPr>
              <p:nvPr/>
            </p:nvSpPr>
            <p:spPr bwMode="auto">
              <a:xfrm>
                <a:off x="1273176" y="5480050"/>
                <a:ext cx="68263" cy="182563"/>
              </a:xfrm>
              <a:custGeom>
                <a:avLst/>
                <a:gdLst>
                  <a:gd name="T0" fmla="*/ 43 w 43"/>
                  <a:gd name="T1" fmla="*/ 0 h 115"/>
                  <a:gd name="T2" fmla="*/ 28 w 43"/>
                  <a:gd name="T3" fmla="*/ 0 h 115"/>
                  <a:gd name="T4" fmla="*/ 0 w 43"/>
                  <a:gd name="T5" fmla="*/ 115 h 115"/>
                  <a:gd name="T6" fmla="*/ 16 w 43"/>
                  <a:gd name="T7" fmla="*/ 115 h 115"/>
                  <a:gd name="T8" fmla="*/ 43 w 43"/>
                  <a:gd name="T9" fmla="*/ 0 h 115"/>
                </a:gdLst>
                <a:ahLst/>
                <a:cxnLst>
                  <a:cxn ang="0">
                    <a:pos x="T0" y="T1"/>
                  </a:cxn>
                  <a:cxn ang="0">
                    <a:pos x="T2" y="T3"/>
                  </a:cxn>
                  <a:cxn ang="0">
                    <a:pos x="T4" y="T5"/>
                  </a:cxn>
                  <a:cxn ang="0">
                    <a:pos x="T6" y="T7"/>
                  </a:cxn>
                  <a:cxn ang="0">
                    <a:pos x="T8" y="T9"/>
                  </a:cxn>
                </a:cxnLst>
                <a:rect l="0" t="0" r="r" b="b"/>
                <a:pathLst>
                  <a:path w="43" h="115">
                    <a:moveTo>
                      <a:pt x="43" y="0"/>
                    </a:moveTo>
                    <a:lnTo>
                      <a:pt x="28" y="0"/>
                    </a:lnTo>
                    <a:lnTo>
                      <a:pt x="0" y="115"/>
                    </a:lnTo>
                    <a:lnTo>
                      <a:pt x="16" y="115"/>
                    </a:lnTo>
                    <a:lnTo>
                      <a:pt x="43" y="0"/>
                    </a:lnTo>
                    <a:close/>
                  </a:path>
                </a:pathLst>
              </a:custGeom>
              <a:solidFill>
                <a:schemeClr val="bg2">
                  <a:lumMod val="50000"/>
                </a:schemeClr>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80" name="Freeform 19"/>
              <p:cNvSpPr>
                <a:spLocks/>
              </p:cNvSpPr>
              <p:nvPr/>
            </p:nvSpPr>
            <p:spPr bwMode="auto">
              <a:xfrm>
                <a:off x="1354138" y="5507038"/>
                <a:ext cx="114300" cy="131763"/>
              </a:xfrm>
              <a:custGeom>
                <a:avLst/>
                <a:gdLst>
                  <a:gd name="T0" fmla="*/ 72 w 72"/>
                  <a:gd name="T1" fmla="*/ 32 h 83"/>
                  <a:gd name="T2" fmla="*/ 0 w 72"/>
                  <a:gd name="T3" fmla="*/ 0 h 83"/>
                  <a:gd name="T4" fmla="*/ 0 w 72"/>
                  <a:gd name="T5" fmla="*/ 21 h 83"/>
                  <a:gd name="T6" fmla="*/ 52 w 72"/>
                  <a:gd name="T7" fmla="*/ 41 h 83"/>
                  <a:gd name="T8" fmla="*/ 0 w 72"/>
                  <a:gd name="T9" fmla="*/ 61 h 83"/>
                  <a:gd name="T10" fmla="*/ 0 w 72"/>
                  <a:gd name="T11" fmla="*/ 83 h 83"/>
                  <a:gd name="T12" fmla="*/ 72 w 72"/>
                  <a:gd name="T13" fmla="*/ 50 h 83"/>
                  <a:gd name="T14" fmla="*/ 72 w 72"/>
                  <a:gd name="T15" fmla="*/ 3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32"/>
                    </a:moveTo>
                    <a:lnTo>
                      <a:pt x="0" y="0"/>
                    </a:lnTo>
                    <a:lnTo>
                      <a:pt x="0" y="21"/>
                    </a:lnTo>
                    <a:lnTo>
                      <a:pt x="52" y="41"/>
                    </a:lnTo>
                    <a:lnTo>
                      <a:pt x="0" y="61"/>
                    </a:lnTo>
                    <a:lnTo>
                      <a:pt x="0" y="83"/>
                    </a:lnTo>
                    <a:lnTo>
                      <a:pt x="72" y="50"/>
                    </a:lnTo>
                    <a:lnTo>
                      <a:pt x="72" y="32"/>
                    </a:lnTo>
                    <a:close/>
                  </a:path>
                </a:pathLst>
              </a:custGeom>
              <a:solidFill>
                <a:schemeClr val="bg2">
                  <a:lumMod val="50000"/>
                </a:schemeClr>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81" name="Freeform 20"/>
              <p:cNvSpPr>
                <a:spLocks/>
              </p:cNvSpPr>
              <p:nvPr/>
            </p:nvSpPr>
            <p:spPr bwMode="auto">
              <a:xfrm>
                <a:off x="1011238" y="5345113"/>
                <a:ext cx="301625" cy="411163"/>
              </a:xfrm>
              <a:custGeom>
                <a:avLst/>
                <a:gdLst>
                  <a:gd name="T0" fmla="*/ 180 w 180"/>
                  <a:gd name="T1" fmla="*/ 212 h 244"/>
                  <a:gd name="T2" fmla="*/ 32 w 180"/>
                  <a:gd name="T3" fmla="*/ 212 h 244"/>
                  <a:gd name="T4" fmla="*/ 32 w 180"/>
                  <a:gd name="T5" fmla="*/ 52 h 244"/>
                  <a:gd name="T6" fmla="*/ 180 w 180"/>
                  <a:gd name="T7" fmla="*/ 52 h 244"/>
                  <a:gd name="T8" fmla="*/ 180 w 180"/>
                  <a:gd name="T9" fmla="*/ 0 h 244"/>
                  <a:gd name="T10" fmla="*/ 16 w 180"/>
                  <a:gd name="T11" fmla="*/ 0 h 244"/>
                  <a:gd name="T12" fmla="*/ 0 w 180"/>
                  <a:gd name="T13" fmla="*/ 16 h 244"/>
                  <a:gd name="T14" fmla="*/ 0 w 180"/>
                  <a:gd name="T15" fmla="*/ 228 h 244"/>
                  <a:gd name="T16" fmla="*/ 16 w 180"/>
                  <a:gd name="T17" fmla="*/ 244 h 244"/>
                  <a:gd name="T18" fmla="*/ 180 w 180"/>
                  <a:gd name="T19" fmla="*/ 244 h 244"/>
                  <a:gd name="T20" fmla="*/ 180 w 180"/>
                  <a:gd name="T21" fmla="*/ 2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44">
                    <a:moveTo>
                      <a:pt x="180" y="212"/>
                    </a:moveTo>
                    <a:cubicBezTo>
                      <a:pt x="32" y="212"/>
                      <a:pt x="32" y="212"/>
                      <a:pt x="32" y="212"/>
                    </a:cubicBezTo>
                    <a:cubicBezTo>
                      <a:pt x="32" y="52"/>
                      <a:pt x="32" y="52"/>
                      <a:pt x="32" y="52"/>
                    </a:cubicBezTo>
                    <a:cubicBezTo>
                      <a:pt x="180" y="52"/>
                      <a:pt x="180" y="52"/>
                      <a:pt x="180" y="52"/>
                    </a:cubicBezTo>
                    <a:cubicBezTo>
                      <a:pt x="180" y="0"/>
                      <a:pt x="180" y="0"/>
                      <a:pt x="180" y="0"/>
                    </a:cubicBezTo>
                    <a:cubicBezTo>
                      <a:pt x="16" y="0"/>
                      <a:pt x="16" y="0"/>
                      <a:pt x="16" y="0"/>
                    </a:cubicBezTo>
                    <a:cubicBezTo>
                      <a:pt x="8" y="0"/>
                      <a:pt x="0" y="8"/>
                      <a:pt x="0" y="16"/>
                    </a:cubicBezTo>
                    <a:cubicBezTo>
                      <a:pt x="0" y="228"/>
                      <a:pt x="0" y="228"/>
                      <a:pt x="0" y="228"/>
                    </a:cubicBezTo>
                    <a:cubicBezTo>
                      <a:pt x="0" y="237"/>
                      <a:pt x="8" y="244"/>
                      <a:pt x="16" y="244"/>
                    </a:cubicBezTo>
                    <a:cubicBezTo>
                      <a:pt x="180" y="244"/>
                      <a:pt x="180" y="244"/>
                      <a:pt x="180" y="244"/>
                    </a:cubicBezTo>
                    <a:lnTo>
                      <a:pt x="180" y="212"/>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82" name="Freeform 21"/>
              <p:cNvSpPr>
                <a:spLocks/>
              </p:cNvSpPr>
              <p:nvPr/>
            </p:nvSpPr>
            <p:spPr bwMode="auto">
              <a:xfrm>
                <a:off x="1146176" y="5507038"/>
                <a:ext cx="114300" cy="131763"/>
              </a:xfrm>
              <a:custGeom>
                <a:avLst/>
                <a:gdLst>
                  <a:gd name="T0" fmla="*/ 72 w 72"/>
                  <a:gd name="T1" fmla="*/ 61 h 83"/>
                  <a:gd name="T2" fmla="*/ 20 w 72"/>
                  <a:gd name="T3" fmla="*/ 41 h 83"/>
                  <a:gd name="T4" fmla="*/ 72 w 72"/>
                  <a:gd name="T5" fmla="*/ 21 h 83"/>
                  <a:gd name="T6" fmla="*/ 72 w 72"/>
                  <a:gd name="T7" fmla="*/ 0 h 83"/>
                  <a:gd name="T8" fmla="*/ 0 w 72"/>
                  <a:gd name="T9" fmla="*/ 32 h 83"/>
                  <a:gd name="T10" fmla="*/ 0 w 72"/>
                  <a:gd name="T11" fmla="*/ 50 h 83"/>
                  <a:gd name="T12" fmla="*/ 72 w 72"/>
                  <a:gd name="T13" fmla="*/ 83 h 83"/>
                  <a:gd name="T14" fmla="*/ 72 w 72"/>
                  <a:gd name="T15" fmla="*/ 6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3">
                    <a:moveTo>
                      <a:pt x="72" y="61"/>
                    </a:moveTo>
                    <a:lnTo>
                      <a:pt x="20" y="41"/>
                    </a:lnTo>
                    <a:lnTo>
                      <a:pt x="72" y="21"/>
                    </a:lnTo>
                    <a:lnTo>
                      <a:pt x="72" y="0"/>
                    </a:lnTo>
                    <a:lnTo>
                      <a:pt x="0" y="32"/>
                    </a:lnTo>
                    <a:lnTo>
                      <a:pt x="0" y="50"/>
                    </a:lnTo>
                    <a:lnTo>
                      <a:pt x="72" y="83"/>
                    </a:lnTo>
                    <a:lnTo>
                      <a:pt x="72" y="61"/>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83" name="Freeform 22"/>
              <p:cNvSpPr>
                <a:spLocks/>
              </p:cNvSpPr>
              <p:nvPr/>
            </p:nvSpPr>
            <p:spPr bwMode="auto">
              <a:xfrm>
                <a:off x="1273176" y="5480050"/>
                <a:ext cx="44450" cy="182563"/>
              </a:xfrm>
              <a:custGeom>
                <a:avLst/>
                <a:gdLst>
                  <a:gd name="T0" fmla="*/ 25 w 28"/>
                  <a:gd name="T1" fmla="*/ 0 h 115"/>
                  <a:gd name="T2" fmla="*/ 28 w 28"/>
                  <a:gd name="T3" fmla="*/ 0 h 115"/>
                  <a:gd name="T4" fmla="*/ 0 w 28"/>
                  <a:gd name="T5" fmla="*/ 115 h 115"/>
                  <a:gd name="T6" fmla="*/ 16 w 28"/>
                  <a:gd name="T7" fmla="*/ 115 h 115"/>
                  <a:gd name="T8" fmla="*/ 25 w 28"/>
                  <a:gd name="T9" fmla="*/ 65 h 115"/>
                  <a:gd name="T10" fmla="*/ 25 w 28"/>
                  <a:gd name="T11" fmla="*/ 0 h 115"/>
                </a:gdLst>
                <a:ahLst/>
                <a:cxnLst>
                  <a:cxn ang="0">
                    <a:pos x="T0" y="T1"/>
                  </a:cxn>
                  <a:cxn ang="0">
                    <a:pos x="T2" y="T3"/>
                  </a:cxn>
                  <a:cxn ang="0">
                    <a:pos x="T4" y="T5"/>
                  </a:cxn>
                  <a:cxn ang="0">
                    <a:pos x="T6" y="T7"/>
                  </a:cxn>
                  <a:cxn ang="0">
                    <a:pos x="T8" y="T9"/>
                  </a:cxn>
                  <a:cxn ang="0">
                    <a:pos x="T10" y="T11"/>
                  </a:cxn>
                </a:cxnLst>
                <a:rect l="0" t="0" r="r" b="b"/>
                <a:pathLst>
                  <a:path w="28" h="115">
                    <a:moveTo>
                      <a:pt x="25" y="0"/>
                    </a:moveTo>
                    <a:lnTo>
                      <a:pt x="28" y="0"/>
                    </a:lnTo>
                    <a:lnTo>
                      <a:pt x="0" y="115"/>
                    </a:lnTo>
                    <a:lnTo>
                      <a:pt x="16" y="115"/>
                    </a:lnTo>
                    <a:lnTo>
                      <a:pt x="25" y="65"/>
                    </a:lnTo>
                    <a:lnTo>
                      <a:pt x="25" y="0"/>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grpSp>
      </p:grpSp>
      <p:sp>
        <p:nvSpPr>
          <p:cNvPr id="176" name="TextBox 175"/>
          <p:cNvSpPr txBox="1"/>
          <p:nvPr/>
        </p:nvSpPr>
        <p:spPr>
          <a:xfrm>
            <a:off x="1126379" y="5265062"/>
            <a:ext cx="1281176"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Programming</a:t>
            </a:r>
          </a:p>
        </p:txBody>
      </p:sp>
      <p:sp>
        <p:nvSpPr>
          <p:cNvPr id="195" name="TextBox 194"/>
          <p:cNvSpPr txBox="1"/>
          <p:nvPr/>
        </p:nvSpPr>
        <p:spPr>
          <a:xfrm>
            <a:off x="1126380" y="4484072"/>
            <a:ext cx="901477" cy="318074"/>
          </a:xfrm>
          <a:prstGeom prst="rect">
            <a:avLst/>
          </a:prstGeom>
          <a:noFill/>
        </p:spPr>
        <p:txBody>
          <a:bodyPr wrap="square" lIns="0" tIns="45707" rIns="0" bIns="45707">
            <a:spAutoFit/>
          </a:bodyPr>
          <a:lstStyle/>
          <a:p>
            <a:pPr defTabSz="914140" fontAlgn="base">
              <a:spcBef>
                <a:spcPct val="0"/>
              </a:spcBef>
              <a:spcAft>
                <a:spcPct val="0"/>
              </a:spcAft>
              <a:defRPr/>
            </a:pPr>
            <a:r>
              <a:rPr lang="en-US" sz="1467" dirty="0">
                <a:solidFill>
                  <a:srgbClr val="FFFFFF"/>
                </a:solidFill>
                <a:latin typeface="Arial"/>
                <a:ea typeface="Arial Narrow" charset="0"/>
                <a:cs typeface="Arial Narrow" charset="0"/>
              </a:rPr>
              <a:t>OS &amp; IT</a:t>
            </a:r>
          </a:p>
        </p:txBody>
      </p:sp>
      <p:grpSp>
        <p:nvGrpSpPr>
          <p:cNvPr id="16" name="Group 15"/>
          <p:cNvGrpSpPr>
            <a:grpSpLocks noChangeAspect="1"/>
          </p:cNvGrpSpPr>
          <p:nvPr/>
        </p:nvGrpSpPr>
        <p:grpSpPr>
          <a:xfrm>
            <a:off x="725942" y="4486884"/>
            <a:ext cx="304800" cy="309169"/>
            <a:chOff x="195089" y="3333700"/>
            <a:chExt cx="288472" cy="284989"/>
          </a:xfrm>
        </p:grpSpPr>
        <p:grpSp>
          <p:nvGrpSpPr>
            <p:cNvPr id="258" name="Group 257"/>
            <p:cNvGrpSpPr>
              <a:grpSpLocks noChangeAspect="1"/>
            </p:cNvGrpSpPr>
            <p:nvPr/>
          </p:nvGrpSpPr>
          <p:grpSpPr>
            <a:xfrm>
              <a:off x="195089" y="3333700"/>
              <a:ext cx="288472" cy="284989"/>
              <a:chOff x="2632787" y="1629410"/>
              <a:chExt cx="1817884" cy="1795938"/>
            </a:xfrm>
          </p:grpSpPr>
          <p:sp>
            <p:nvSpPr>
              <p:cNvPr id="260" name="Chord 259"/>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261" name="Chord 260"/>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96" name="Group 195"/>
            <p:cNvGrpSpPr>
              <a:grpSpLocks noChangeAspect="1"/>
            </p:cNvGrpSpPr>
            <p:nvPr/>
          </p:nvGrpSpPr>
          <p:grpSpPr>
            <a:xfrm>
              <a:off x="241106" y="3396713"/>
              <a:ext cx="205157" cy="182880"/>
              <a:chOff x="-576263" y="1677988"/>
              <a:chExt cx="628651" cy="560387"/>
            </a:xfrm>
          </p:grpSpPr>
          <p:sp>
            <p:nvSpPr>
              <p:cNvPr id="197" name="Freeform 32"/>
              <p:cNvSpPr>
                <a:spLocks noEditPoints="1"/>
              </p:cNvSpPr>
              <p:nvPr/>
            </p:nvSpPr>
            <p:spPr bwMode="auto">
              <a:xfrm>
                <a:off x="-576263" y="1677988"/>
                <a:ext cx="231775" cy="461962"/>
              </a:xfrm>
              <a:custGeom>
                <a:avLst/>
                <a:gdLst>
                  <a:gd name="T0" fmla="*/ 317 w 317"/>
                  <a:gd name="T1" fmla="*/ 0 h 633"/>
                  <a:gd name="T2" fmla="*/ 317 w 317"/>
                  <a:gd name="T3" fmla="*/ 0 h 633"/>
                  <a:gd name="T4" fmla="*/ 0 w 317"/>
                  <a:gd name="T5" fmla="*/ 321 h 633"/>
                  <a:gd name="T6" fmla="*/ 317 w 317"/>
                  <a:gd name="T7" fmla="*/ 633 h 633"/>
                  <a:gd name="T8" fmla="*/ 317 w 317"/>
                  <a:gd name="T9" fmla="*/ 633 h 633"/>
                  <a:gd name="T10" fmla="*/ 317 w 317"/>
                  <a:gd name="T11" fmla="*/ 0 h 633"/>
                  <a:gd name="T12" fmla="*/ 317 w 317"/>
                  <a:gd name="T13" fmla="*/ 0 h 633"/>
                  <a:gd name="T14" fmla="*/ 223 w 317"/>
                  <a:gd name="T15" fmla="*/ 69 h 633"/>
                  <a:gd name="T16" fmla="*/ 171 w 317"/>
                  <a:gd name="T17" fmla="*/ 139 h 633"/>
                  <a:gd name="T18" fmla="*/ 146 w 317"/>
                  <a:gd name="T19" fmla="*/ 121 h 633"/>
                  <a:gd name="T20" fmla="*/ 223 w 317"/>
                  <a:gd name="T21" fmla="*/ 69 h 633"/>
                  <a:gd name="T22" fmla="*/ 111 w 317"/>
                  <a:gd name="T23" fmla="*/ 156 h 633"/>
                  <a:gd name="T24" fmla="*/ 154 w 317"/>
                  <a:gd name="T25" fmla="*/ 191 h 633"/>
                  <a:gd name="T26" fmla="*/ 128 w 317"/>
                  <a:gd name="T27" fmla="*/ 295 h 633"/>
                  <a:gd name="T28" fmla="*/ 51 w 317"/>
                  <a:gd name="T29" fmla="*/ 295 h 633"/>
                  <a:gd name="T30" fmla="*/ 111 w 317"/>
                  <a:gd name="T31" fmla="*/ 156 h 633"/>
                  <a:gd name="T32" fmla="*/ 51 w 317"/>
                  <a:gd name="T33" fmla="*/ 347 h 633"/>
                  <a:gd name="T34" fmla="*/ 128 w 317"/>
                  <a:gd name="T35" fmla="*/ 347 h 633"/>
                  <a:gd name="T36" fmla="*/ 154 w 317"/>
                  <a:gd name="T37" fmla="*/ 451 h 633"/>
                  <a:gd name="T38" fmla="*/ 111 w 317"/>
                  <a:gd name="T39" fmla="*/ 477 h 633"/>
                  <a:gd name="T40" fmla="*/ 51 w 317"/>
                  <a:gd name="T41" fmla="*/ 347 h 633"/>
                  <a:gd name="T42" fmla="*/ 146 w 317"/>
                  <a:gd name="T43" fmla="*/ 521 h 633"/>
                  <a:gd name="T44" fmla="*/ 171 w 317"/>
                  <a:gd name="T45" fmla="*/ 494 h 633"/>
                  <a:gd name="T46" fmla="*/ 223 w 317"/>
                  <a:gd name="T47" fmla="*/ 564 h 633"/>
                  <a:gd name="T48" fmla="*/ 146 w 317"/>
                  <a:gd name="T49" fmla="*/ 521 h 633"/>
                  <a:gd name="T50" fmla="*/ 291 w 317"/>
                  <a:gd name="T51" fmla="*/ 555 h 633"/>
                  <a:gd name="T52" fmla="*/ 223 w 317"/>
                  <a:gd name="T53" fmla="*/ 477 h 633"/>
                  <a:gd name="T54" fmla="*/ 291 w 317"/>
                  <a:gd name="T55" fmla="*/ 468 h 633"/>
                  <a:gd name="T56" fmla="*/ 291 w 317"/>
                  <a:gd name="T57" fmla="*/ 555 h 633"/>
                  <a:gd name="T58" fmla="*/ 291 w 317"/>
                  <a:gd name="T59" fmla="*/ 555 h 633"/>
                  <a:gd name="T60" fmla="*/ 291 w 317"/>
                  <a:gd name="T61" fmla="*/ 408 h 633"/>
                  <a:gd name="T62" fmla="*/ 206 w 317"/>
                  <a:gd name="T63" fmla="*/ 425 h 633"/>
                  <a:gd name="T64" fmla="*/ 189 w 317"/>
                  <a:gd name="T65" fmla="*/ 347 h 633"/>
                  <a:gd name="T66" fmla="*/ 291 w 317"/>
                  <a:gd name="T67" fmla="*/ 347 h 633"/>
                  <a:gd name="T68" fmla="*/ 291 w 317"/>
                  <a:gd name="T69" fmla="*/ 408 h 633"/>
                  <a:gd name="T70" fmla="*/ 291 w 317"/>
                  <a:gd name="T71" fmla="*/ 408 h 633"/>
                  <a:gd name="T72" fmla="*/ 291 w 317"/>
                  <a:gd name="T73" fmla="*/ 295 h 633"/>
                  <a:gd name="T74" fmla="*/ 189 w 317"/>
                  <a:gd name="T75" fmla="*/ 295 h 633"/>
                  <a:gd name="T76" fmla="*/ 206 w 317"/>
                  <a:gd name="T77" fmla="*/ 208 h 633"/>
                  <a:gd name="T78" fmla="*/ 291 w 317"/>
                  <a:gd name="T79" fmla="*/ 226 h 633"/>
                  <a:gd name="T80" fmla="*/ 291 w 317"/>
                  <a:gd name="T81" fmla="*/ 295 h 633"/>
                  <a:gd name="T82" fmla="*/ 291 w 317"/>
                  <a:gd name="T83" fmla="*/ 295 h 633"/>
                  <a:gd name="T84" fmla="*/ 291 w 317"/>
                  <a:gd name="T85" fmla="*/ 174 h 633"/>
                  <a:gd name="T86" fmla="*/ 223 w 317"/>
                  <a:gd name="T87" fmla="*/ 156 h 633"/>
                  <a:gd name="T88" fmla="*/ 291 w 317"/>
                  <a:gd name="T89" fmla="*/ 78 h 633"/>
                  <a:gd name="T90" fmla="*/ 291 w 317"/>
                  <a:gd name="T91" fmla="*/ 174 h 633"/>
                  <a:gd name="T92" fmla="*/ 291 w 317"/>
                  <a:gd name="T93" fmla="*/ 17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633">
                    <a:moveTo>
                      <a:pt x="317" y="0"/>
                    </a:moveTo>
                    <a:cubicBezTo>
                      <a:pt x="317" y="0"/>
                      <a:pt x="317" y="0"/>
                      <a:pt x="317" y="0"/>
                    </a:cubicBezTo>
                    <a:cubicBezTo>
                      <a:pt x="137" y="0"/>
                      <a:pt x="0" y="147"/>
                      <a:pt x="0" y="321"/>
                    </a:cubicBezTo>
                    <a:cubicBezTo>
                      <a:pt x="0" y="494"/>
                      <a:pt x="137" y="633"/>
                      <a:pt x="317" y="633"/>
                    </a:cubicBezTo>
                    <a:cubicBezTo>
                      <a:pt x="317" y="633"/>
                      <a:pt x="317" y="633"/>
                      <a:pt x="317" y="633"/>
                    </a:cubicBezTo>
                    <a:cubicBezTo>
                      <a:pt x="317" y="0"/>
                      <a:pt x="317" y="0"/>
                      <a:pt x="317" y="0"/>
                    </a:cubicBezTo>
                    <a:cubicBezTo>
                      <a:pt x="317" y="0"/>
                      <a:pt x="317" y="0"/>
                      <a:pt x="317" y="0"/>
                    </a:cubicBezTo>
                    <a:close/>
                    <a:moveTo>
                      <a:pt x="223" y="69"/>
                    </a:moveTo>
                    <a:cubicBezTo>
                      <a:pt x="206" y="95"/>
                      <a:pt x="189" y="113"/>
                      <a:pt x="171" y="139"/>
                    </a:cubicBezTo>
                    <a:cubicBezTo>
                      <a:pt x="163" y="130"/>
                      <a:pt x="154" y="130"/>
                      <a:pt x="146" y="121"/>
                    </a:cubicBezTo>
                    <a:cubicBezTo>
                      <a:pt x="163" y="104"/>
                      <a:pt x="189" y="87"/>
                      <a:pt x="223" y="69"/>
                    </a:cubicBezTo>
                    <a:close/>
                    <a:moveTo>
                      <a:pt x="111" y="156"/>
                    </a:moveTo>
                    <a:cubicBezTo>
                      <a:pt x="120" y="165"/>
                      <a:pt x="137" y="182"/>
                      <a:pt x="154" y="191"/>
                    </a:cubicBezTo>
                    <a:cubicBezTo>
                      <a:pt x="146" y="217"/>
                      <a:pt x="137" y="252"/>
                      <a:pt x="128" y="295"/>
                    </a:cubicBezTo>
                    <a:cubicBezTo>
                      <a:pt x="51" y="295"/>
                      <a:pt x="51" y="295"/>
                      <a:pt x="51" y="295"/>
                    </a:cubicBezTo>
                    <a:cubicBezTo>
                      <a:pt x="60" y="243"/>
                      <a:pt x="77" y="200"/>
                      <a:pt x="111" y="156"/>
                    </a:cubicBezTo>
                    <a:close/>
                    <a:moveTo>
                      <a:pt x="51" y="347"/>
                    </a:moveTo>
                    <a:cubicBezTo>
                      <a:pt x="128" y="347"/>
                      <a:pt x="128" y="347"/>
                      <a:pt x="128" y="347"/>
                    </a:cubicBezTo>
                    <a:cubicBezTo>
                      <a:pt x="137" y="382"/>
                      <a:pt x="146" y="416"/>
                      <a:pt x="154" y="451"/>
                    </a:cubicBezTo>
                    <a:cubicBezTo>
                      <a:pt x="137" y="460"/>
                      <a:pt x="120" y="468"/>
                      <a:pt x="111" y="477"/>
                    </a:cubicBezTo>
                    <a:cubicBezTo>
                      <a:pt x="77" y="442"/>
                      <a:pt x="60" y="399"/>
                      <a:pt x="51" y="347"/>
                    </a:cubicBezTo>
                    <a:close/>
                    <a:moveTo>
                      <a:pt x="146" y="521"/>
                    </a:moveTo>
                    <a:cubicBezTo>
                      <a:pt x="154" y="512"/>
                      <a:pt x="163" y="503"/>
                      <a:pt x="171" y="494"/>
                    </a:cubicBezTo>
                    <a:cubicBezTo>
                      <a:pt x="189" y="521"/>
                      <a:pt x="206" y="547"/>
                      <a:pt x="223" y="564"/>
                    </a:cubicBezTo>
                    <a:cubicBezTo>
                      <a:pt x="189" y="555"/>
                      <a:pt x="163" y="538"/>
                      <a:pt x="146" y="521"/>
                    </a:cubicBezTo>
                    <a:close/>
                    <a:moveTo>
                      <a:pt x="291" y="555"/>
                    </a:moveTo>
                    <a:cubicBezTo>
                      <a:pt x="266" y="538"/>
                      <a:pt x="240" y="512"/>
                      <a:pt x="223" y="477"/>
                    </a:cubicBezTo>
                    <a:cubicBezTo>
                      <a:pt x="240" y="468"/>
                      <a:pt x="266" y="468"/>
                      <a:pt x="291" y="468"/>
                    </a:cubicBezTo>
                    <a:cubicBezTo>
                      <a:pt x="291" y="555"/>
                      <a:pt x="291" y="555"/>
                      <a:pt x="291" y="555"/>
                    </a:cubicBezTo>
                    <a:cubicBezTo>
                      <a:pt x="291" y="555"/>
                      <a:pt x="291" y="555"/>
                      <a:pt x="291" y="555"/>
                    </a:cubicBezTo>
                    <a:close/>
                    <a:moveTo>
                      <a:pt x="291" y="408"/>
                    </a:moveTo>
                    <a:cubicBezTo>
                      <a:pt x="257" y="416"/>
                      <a:pt x="231" y="416"/>
                      <a:pt x="206" y="425"/>
                    </a:cubicBezTo>
                    <a:cubicBezTo>
                      <a:pt x="197" y="399"/>
                      <a:pt x="189" y="373"/>
                      <a:pt x="189" y="347"/>
                    </a:cubicBezTo>
                    <a:cubicBezTo>
                      <a:pt x="291" y="347"/>
                      <a:pt x="291" y="347"/>
                      <a:pt x="291" y="347"/>
                    </a:cubicBezTo>
                    <a:cubicBezTo>
                      <a:pt x="291" y="408"/>
                      <a:pt x="291" y="408"/>
                      <a:pt x="291" y="408"/>
                    </a:cubicBezTo>
                    <a:cubicBezTo>
                      <a:pt x="291" y="408"/>
                      <a:pt x="291" y="408"/>
                      <a:pt x="291" y="408"/>
                    </a:cubicBezTo>
                    <a:close/>
                    <a:moveTo>
                      <a:pt x="291" y="295"/>
                    </a:moveTo>
                    <a:cubicBezTo>
                      <a:pt x="189" y="295"/>
                      <a:pt x="189" y="295"/>
                      <a:pt x="189" y="295"/>
                    </a:cubicBezTo>
                    <a:cubicBezTo>
                      <a:pt x="189" y="260"/>
                      <a:pt x="197" y="234"/>
                      <a:pt x="206" y="208"/>
                    </a:cubicBezTo>
                    <a:cubicBezTo>
                      <a:pt x="231" y="217"/>
                      <a:pt x="257" y="226"/>
                      <a:pt x="291" y="226"/>
                    </a:cubicBezTo>
                    <a:cubicBezTo>
                      <a:pt x="291" y="295"/>
                      <a:pt x="291" y="295"/>
                      <a:pt x="291" y="295"/>
                    </a:cubicBezTo>
                    <a:cubicBezTo>
                      <a:pt x="291" y="295"/>
                      <a:pt x="291" y="295"/>
                      <a:pt x="291" y="295"/>
                    </a:cubicBezTo>
                    <a:close/>
                    <a:moveTo>
                      <a:pt x="291" y="174"/>
                    </a:moveTo>
                    <a:cubicBezTo>
                      <a:pt x="266" y="174"/>
                      <a:pt x="240" y="165"/>
                      <a:pt x="223" y="156"/>
                    </a:cubicBezTo>
                    <a:cubicBezTo>
                      <a:pt x="240" y="130"/>
                      <a:pt x="266" y="104"/>
                      <a:pt x="291" y="78"/>
                    </a:cubicBezTo>
                    <a:cubicBezTo>
                      <a:pt x="291" y="174"/>
                      <a:pt x="291" y="174"/>
                      <a:pt x="291" y="174"/>
                    </a:cubicBezTo>
                    <a:cubicBezTo>
                      <a:pt x="291" y="174"/>
                      <a:pt x="291" y="174"/>
                      <a:pt x="291" y="174"/>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8" name="Freeform 33"/>
              <p:cNvSpPr>
                <a:spLocks noEditPoints="1"/>
              </p:cNvSpPr>
              <p:nvPr/>
            </p:nvSpPr>
            <p:spPr bwMode="auto">
              <a:xfrm>
                <a:off x="-344488" y="1677988"/>
                <a:ext cx="241300" cy="461962"/>
              </a:xfrm>
              <a:custGeom>
                <a:avLst/>
                <a:gdLst>
                  <a:gd name="T0" fmla="*/ 0 w 330"/>
                  <a:gd name="T1" fmla="*/ 633 h 633"/>
                  <a:gd name="T2" fmla="*/ 9 w 330"/>
                  <a:gd name="T3" fmla="*/ 633 h 633"/>
                  <a:gd name="T4" fmla="*/ 330 w 330"/>
                  <a:gd name="T5" fmla="*/ 321 h 633"/>
                  <a:gd name="T6" fmla="*/ 9 w 330"/>
                  <a:gd name="T7" fmla="*/ 0 h 633"/>
                  <a:gd name="T8" fmla="*/ 0 w 330"/>
                  <a:gd name="T9" fmla="*/ 0 h 633"/>
                  <a:gd name="T10" fmla="*/ 0 w 330"/>
                  <a:gd name="T11" fmla="*/ 633 h 633"/>
                  <a:gd name="T12" fmla="*/ 0 w 330"/>
                  <a:gd name="T13" fmla="*/ 633 h 633"/>
                  <a:gd name="T14" fmla="*/ 178 w 330"/>
                  <a:gd name="T15" fmla="*/ 121 h 633"/>
                  <a:gd name="T16" fmla="*/ 152 w 330"/>
                  <a:gd name="T17" fmla="*/ 139 h 633"/>
                  <a:gd name="T18" fmla="*/ 107 w 330"/>
                  <a:gd name="T19" fmla="*/ 69 h 633"/>
                  <a:gd name="T20" fmla="*/ 178 w 330"/>
                  <a:gd name="T21" fmla="*/ 121 h 633"/>
                  <a:gd name="T22" fmla="*/ 276 w 330"/>
                  <a:gd name="T23" fmla="*/ 295 h 633"/>
                  <a:gd name="T24" fmla="*/ 196 w 330"/>
                  <a:gd name="T25" fmla="*/ 295 h 633"/>
                  <a:gd name="T26" fmla="*/ 170 w 330"/>
                  <a:gd name="T27" fmla="*/ 191 h 633"/>
                  <a:gd name="T28" fmla="*/ 223 w 330"/>
                  <a:gd name="T29" fmla="*/ 156 h 633"/>
                  <a:gd name="T30" fmla="*/ 276 w 330"/>
                  <a:gd name="T31" fmla="*/ 295 h 633"/>
                  <a:gd name="T32" fmla="*/ 223 w 330"/>
                  <a:gd name="T33" fmla="*/ 477 h 633"/>
                  <a:gd name="T34" fmla="*/ 170 w 330"/>
                  <a:gd name="T35" fmla="*/ 451 h 633"/>
                  <a:gd name="T36" fmla="*/ 196 w 330"/>
                  <a:gd name="T37" fmla="*/ 347 h 633"/>
                  <a:gd name="T38" fmla="*/ 276 w 330"/>
                  <a:gd name="T39" fmla="*/ 347 h 633"/>
                  <a:gd name="T40" fmla="*/ 223 w 330"/>
                  <a:gd name="T41" fmla="*/ 477 h 633"/>
                  <a:gd name="T42" fmla="*/ 107 w 330"/>
                  <a:gd name="T43" fmla="*/ 564 h 633"/>
                  <a:gd name="T44" fmla="*/ 152 w 330"/>
                  <a:gd name="T45" fmla="*/ 494 h 633"/>
                  <a:gd name="T46" fmla="*/ 178 w 330"/>
                  <a:gd name="T47" fmla="*/ 521 h 633"/>
                  <a:gd name="T48" fmla="*/ 107 w 330"/>
                  <a:gd name="T49" fmla="*/ 564 h 633"/>
                  <a:gd name="T50" fmla="*/ 36 w 330"/>
                  <a:gd name="T51" fmla="*/ 468 h 633"/>
                  <a:gd name="T52" fmla="*/ 98 w 330"/>
                  <a:gd name="T53" fmla="*/ 477 h 633"/>
                  <a:gd name="T54" fmla="*/ 36 w 330"/>
                  <a:gd name="T55" fmla="*/ 555 h 633"/>
                  <a:gd name="T56" fmla="*/ 36 w 330"/>
                  <a:gd name="T57" fmla="*/ 468 h 633"/>
                  <a:gd name="T58" fmla="*/ 36 w 330"/>
                  <a:gd name="T59" fmla="*/ 468 h 633"/>
                  <a:gd name="T60" fmla="*/ 36 w 330"/>
                  <a:gd name="T61" fmla="*/ 347 h 633"/>
                  <a:gd name="T62" fmla="*/ 143 w 330"/>
                  <a:gd name="T63" fmla="*/ 347 h 633"/>
                  <a:gd name="T64" fmla="*/ 125 w 330"/>
                  <a:gd name="T65" fmla="*/ 425 h 633"/>
                  <a:gd name="T66" fmla="*/ 36 w 330"/>
                  <a:gd name="T67" fmla="*/ 408 h 633"/>
                  <a:gd name="T68" fmla="*/ 36 w 330"/>
                  <a:gd name="T69" fmla="*/ 347 h 633"/>
                  <a:gd name="T70" fmla="*/ 36 w 330"/>
                  <a:gd name="T71" fmla="*/ 347 h 633"/>
                  <a:gd name="T72" fmla="*/ 36 w 330"/>
                  <a:gd name="T73" fmla="*/ 226 h 633"/>
                  <a:gd name="T74" fmla="*/ 125 w 330"/>
                  <a:gd name="T75" fmla="*/ 208 h 633"/>
                  <a:gd name="T76" fmla="*/ 143 w 330"/>
                  <a:gd name="T77" fmla="*/ 295 h 633"/>
                  <a:gd name="T78" fmla="*/ 36 w 330"/>
                  <a:gd name="T79" fmla="*/ 295 h 633"/>
                  <a:gd name="T80" fmla="*/ 36 w 330"/>
                  <a:gd name="T81" fmla="*/ 226 h 633"/>
                  <a:gd name="T82" fmla="*/ 36 w 330"/>
                  <a:gd name="T83" fmla="*/ 226 h 633"/>
                  <a:gd name="T84" fmla="*/ 36 w 330"/>
                  <a:gd name="T85" fmla="*/ 78 h 633"/>
                  <a:gd name="T86" fmla="*/ 98 w 330"/>
                  <a:gd name="T87" fmla="*/ 156 h 633"/>
                  <a:gd name="T88" fmla="*/ 36 w 330"/>
                  <a:gd name="T89" fmla="*/ 174 h 633"/>
                  <a:gd name="T90" fmla="*/ 36 w 330"/>
                  <a:gd name="T91" fmla="*/ 78 h 633"/>
                  <a:gd name="T92" fmla="*/ 36 w 330"/>
                  <a:gd name="T93" fmla="*/ 7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633">
                    <a:moveTo>
                      <a:pt x="0" y="633"/>
                    </a:moveTo>
                    <a:cubicBezTo>
                      <a:pt x="0" y="633"/>
                      <a:pt x="0" y="633"/>
                      <a:pt x="9" y="633"/>
                    </a:cubicBezTo>
                    <a:cubicBezTo>
                      <a:pt x="187" y="633"/>
                      <a:pt x="330" y="494"/>
                      <a:pt x="330" y="321"/>
                    </a:cubicBezTo>
                    <a:cubicBezTo>
                      <a:pt x="330" y="147"/>
                      <a:pt x="187" y="0"/>
                      <a:pt x="9" y="0"/>
                    </a:cubicBezTo>
                    <a:cubicBezTo>
                      <a:pt x="0" y="0"/>
                      <a:pt x="0" y="0"/>
                      <a:pt x="0" y="0"/>
                    </a:cubicBezTo>
                    <a:cubicBezTo>
                      <a:pt x="0" y="633"/>
                      <a:pt x="0" y="633"/>
                      <a:pt x="0" y="633"/>
                    </a:cubicBezTo>
                    <a:cubicBezTo>
                      <a:pt x="0" y="633"/>
                      <a:pt x="0" y="633"/>
                      <a:pt x="0" y="633"/>
                    </a:cubicBezTo>
                    <a:close/>
                    <a:moveTo>
                      <a:pt x="178" y="121"/>
                    </a:moveTo>
                    <a:cubicBezTo>
                      <a:pt x="170" y="130"/>
                      <a:pt x="161" y="130"/>
                      <a:pt x="152" y="139"/>
                    </a:cubicBezTo>
                    <a:cubicBezTo>
                      <a:pt x="134" y="113"/>
                      <a:pt x="125" y="95"/>
                      <a:pt x="107" y="69"/>
                    </a:cubicBezTo>
                    <a:cubicBezTo>
                      <a:pt x="134" y="87"/>
                      <a:pt x="161" y="104"/>
                      <a:pt x="178" y="121"/>
                    </a:cubicBezTo>
                    <a:close/>
                    <a:moveTo>
                      <a:pt x="276" y="295"/>
                    </a:moveTo>
                    <a:cubicBezTo>
                      <a:pt x="196" y="295"/>
                      <a:pt x="196" y="295"/>
                      <a:pt x="196" y="295"/>
                    </a:cubicBezTo>
                    <a:cubicBezTo>
                      <a:pt x="196" y="252"/>
                      <a:pt x="187" y="217"/>
                      <a:pt x="170" y="191"/>
                    </a:cubicBezTo>
                    <a:cubicBezTo>
                      <a:pt x="187" y="182"/>
                      <a:pt x="205" y="165"/>
                      <a:pt x="223" y="156"/>
                    </a:cubicBezTo>
                    <a:cubicBezTo>
                      <a:pt x="250" y="200"/>
                      <a:pt x="268" y="243"/>
                      <a:pt x="276" y="295"/>
                    </a:cubicBezTo>
                    <a:close/>
                    <a:moveTo>
                      <a:pt x="223" y="477"/>
                    </a:moveTo>
                    <a:cubicBezTo>
                      <a:pt x="205" y="468"/>
                      <a:pt x="187" y="460"/>
                      <a:pt x="170" y="451"/>
                    </a:cubicBezTo>
                    <a:cubicBezTo>
                      <a:pt x="187" y="416"/>
                      <a:pt x="196" y="382"/>
                      <a:pt x="196" y="347"/>
                    </a:cubicBezTo>
                    <a:cubicBezTo>
                      <a:pt x="276" y="347"/>
                      <a:pt x="276" y="347"/>
                      <a:pt x="276" y="347"/>
                    </a:cubicBezTo>
                    <a:cubicBezTo>
                      <a:pt x="268" y="399"/>
                      <a:pt x="250" y="442"/>
                      <a:pt x="223" y="477"/>
                    </a:cubicBezTo>
                    <a:close/>
                    <a:moveTo>
                      <a:pt x="107" y="564"/>
                    </a:moveTo>
                    <a:cubicBezTo>
                      <a:pt x="125" y="547"/>
                      <a:pt x="134" y="521"/>
                      <a:pt x="152" y="494"/>
                    </a:cubicBezTo>
                    <a:cubicBezTo>
                      <a:pt x="161" y="503"/>
                      <a:pt x="170" y="512"/>
                      <a:pt x="178" y="521"/>
                    </a:cubicBezTo>
                    <a:cubicBezTo>
                      <a:pt x="161" y="538"/>
                      <a:pt x="134" y="555"/>
                      <a:pt x="107" y="564"/>
                    </a:cubicBezTo>
                    <a:close/>
                    <a:moveTo>
                      <a:pt x="36" y="468"/>
                    </a:moveTo>
                    <a:cubicBezTo>
                      <a:pt x="54" y="468"/>
                      <a:pt x="80" y="468"/>
                      <a:pt x="98" y="477"/>
                    </a:cubicBezTo>
                    <a:cubicBezTo>
                      <a:pt x="80" y="512"/>
                      <a:pt x="63" y="538"/>
                      <a:pt x="36" y="555"/>
                    </a:cubicBezTo>
                    <a:cubicBezTo>
                      <a:pt x="36" y="468"/>
                      <a:pt x="36" y="468"/>
                      <a:pt x="36" y="468"/>
                    </a:cubicBezTo>
                    <a:cubicBezTo>
                      <a:pt x="36" y="468"/>
                      <a:pt x="36" y="468"/>
                      <a:pt x="36" y="468"/>
                    </a:cubicBezTo>
                    <a:close/>
                    <a:moveTo>
                      <a:pt x="36" y="347"/>
                    </a:moveTo>
                    <a:cubicBezTo>
                      <a:pt x="143" y="347"/>
                      <a:pt x="143" y="347"/>
                      <a:pt x="143" y="347"/>
                    </a:cubicBezTo>
                    <a:cubicBezTo>
                      <a:pt x="134" y="373"/>
                      <a:pt x="134" y="399"/>
                      <a:pt x="125" y="425"/>
                    </a:cubicBezTo>
                    <a:cubicBezTo>
                      <a:pt x="98" y="416"/>
                      <a:pt x="63" y="416"/>
                      <a:pt x="36" y="408"/>
                    </a:cubicBezTo>
                    <a:cubicBezTo>
                      <a:pt x="36" y="347"/>
                      <a:pt x="36" y="347"/>
                      <a:pt x="36" y="347"/>
                    </a:cubicBezTo>
                    <a:cubicBezTo>
                      <a:pt x="36" y="347"/>
                      <a:pt x="36" y="347"/>
                      <a:pt x="36" y="347"/>
                    </a:cubicBezTo>
                    <a:close/>
                    <a:moveTo>
                      <a:pt x="36" y="226"/>
                    </a:moveTo>
                    <a:cubicBezTo>
                      <a:pt x="63" y="226"/>
                      <a:pt x="98" y="217"/>
                      <a:pt x="125" y="208"/>
                    </a:cubicBezTo>
                    <a:cubicBezTo>
                      <a:pt x="134" y="234"/>
                      <a:pt x="134" y="260"/>
                      <a:pt x="143" y="295"/>
                    </a:cubicBezTo>
                    <a:cubicBezTo>
                      <a:pt x="36" y="295"/>
                      <a:pt x="36" y="295"/>
                      <a:pt x="36" y="295"/>
                    </a:cubicBezTo>
                    <a:cubicBezTo>
                      <a:pt x="36" y="226"/>
                      <a:pt x="36" y="226"/>
                      <a:pt x="36" y="226"/>
                    </a:cubicBezTo>
                    <a:cubicBezTo>
                      <a:pt x="36" y="226"/>
                      <a:pt x="36" y="226"/>
                      <a:pt x="36" y="226"/>
                    </a:cubicBezTo>
                    <a:close/>
                    <a:moveTo>
                      <a:pt x="36" y="78"/>
                    </a:moveTo>
                    <a:cubicBezTo>
                      <a:pt x="63" y="104"/>
                      <a:pt x="80" y="130"/>
                      <a:pt x="98" y="156"/>
                    </a:cubicBezTo>
                    <a:cubicBezTo>
                      <a:pt x="80" y="165"/>
                      <a:pt x="54" y="174"/>
                      <a:pt x="36" y="174"/>
                    </a:cubicBezTo>
                    <a:cubicBezTo>
                      <a:pt x="36" y="78"/>
                      <a:pt x="36" y="78"/>
                      <a:pt x="36" y="78"/>
                    </a:cubicBezTo>
                    <a:cubicBezTo>
                      <a:pt x="36" y="78"/>
                      <a:pt x="36" y="78"/>
                      <a:pt x="36" y="78"/>
                    </a:cubicBezTo>
                    <a:close/>
                  </a:path>
                </a:pathLst>
              </a:custGeom>
              <a:solidFill>
                <a:srgbClr val="008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199" name="Freeform 34"/>
              <p:cNvSpPr>
                <a:spLocks/>
              </p:cNvSpPr>
              <p:nvPr/>
            </p:nvSpPr>
            <p:spPr bwMode="auto">
              <a:xfrm>
                <a:off x="-146050" y="2182813"/>
                <a:ext cx="82550" cy="47625"/>
              </a:xfrm>
              <a:custGeom>
                <a:avLst/>
                <a:gdLst>
                  <a:gd name="T0" fmla="*/ 37 w 52"/>
                  <a:gd name="T1" fmla="*/ 0 h 30"/>
                  <a:gd name="T2" fmla="*/ 0 w 52"/>
                  <a:gd name="T3" fmla="*/ 0 h 30"/>
                  <a:gd name="T4" fmla="*/ 0 w 52"/>
                  <a:gd name="T5" fmla="*/ 30 h 30"/>
                  <a:gd name="T6" fmla="*/ 52 w 52"/>
                  <a:gd name="T7" fmla="*/ 30 h 30"/>
                  <a:gd name="T8" fmla="*/ 37 w 52"/>
                  <a:gd name="T9" fmla="*/ 0 h 30"/>
                </a:gdLst>
                <a:ahLst/>
                <a:cxnLst>
                  <a:cxn ang="0">
                    <a:pos x="T0" y="T1"/>
                  </a:cxn>
                  <a:cxn ang="0">
                    <a:pos x="T2" y="T3"/>
                  </a:cxn>
                  <a:cxn ang="0">
                    <a:pos x="T4" y="T5"/>
                  </a:cxn>
                  <a:cxn ang="0">
                    <a:pos x="T6" y="T7"/>
                  </a:cxn>
                  <a:cxn ang="0">
                    <a:pos x="T8" y="T9"/>
                  </a:cxn>
                </a:cxnLst>
                <a:rect l="0" t="0" r="r" b="b"/>
                <a:pathLst>
                  <a:path w="52" h="30">
                    <a:moveTo>
                      <a:pt x="37" y="0"/>
                    </a:moveTo>
                    <a:lnTo>
                      <a:pt x="0" y="0"/>
                    </a:lnTo>
                    <a:lnTo>
                      <a:pt x="0" y="30"/>
                    </a:lnTo>
                    <a:lnTo>
                      <a:pt x="52" y="30"/>
                    </a:lnTo>
                    <a:lnTo>
                      <a:pt x="37" y="0"/>
                    </a:lnTo>
                    <a:close/>
                  </a:path>
                </a:pathLst>
              </a:custGeom>
              <a:solidFill>
                <a:srgbClr val="63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0" name="Freeform 35"/>
              <p:cNvSpPr>
                <a:spLocks/>
              </p:cNvSpPr>
              <p:nvPr/>
            </p:nvSpPr>
            <p:spPr bwMode="auto">
              <a:xfrm>
                <a:off x="-228600" y="2182813"/>
                <a:ext cx="82550" cy="47625"/>
              </a:xfrm>
              <a:custGeom>
                <a:avLst/>
                <a:gdLst>
                  <a:gd name="T0" fmla="*/ 16 w 52"/>
                  <a:gd name="T1" fmla="*/ 0 h 30"/>
                  <a:gd name="T2" fmla="*/ 0 w 52"/>
                  <a:gd name="T3" fmla="*/ 30 h 30"/>
                  <a:gd name="T4" fmla="*/ 52 w 52"/>
                  <a:gd name="T5" fmla="*/ 30 h 30"/>
                  <a:gd name="T6" fmla="*/ 52 w 52"/>
                  <a:gd name="T7" fmla="*/ 0 h 30"/>
                  <a:gd name="T8" fmla="*/ 16 w 52"/>
                  <a:gd name="T9" fmla="*/ 0 h 30"/>
                </a:gdLst>
                <a:ahLst/>
                <a:cxnLst>
                  <a:cxn ang="0">
                    <a:pos x="T0" y="T1"/>
                  </a:cxn>
                  <a:cxn ang="0">
                    <a:pos x="T2" y="T3"/>
                  </a:cxn>
                  <a:cxn ang="0">
                    <a:pos x="T4" y="T5"/>
                  </a:cxn>
                  <a:cxn ang="0">
                    <a:pos x="T6" y="T7"/>
                  </a:cxn>
                  <a:cxn ang="0">
                    <a:pos x="T8" y="T9"/>
                  </a:cxn>
                </a:cxnLst>
                <a:rect l="0" t="0" r="r" b="b"/>
                <a:pathLst>
                  <a:path w="52" h="30">
                    <a:moveTo>
                      <a:pt x="16" y="0"/>
                    </a:moveTo>
                    <a:lnTo>
                      <a:pt x="0" y="30"/>
                    </a:lnTo>
                    <a:lnTo>
                      <a:pt x="52" y="30"/>
                    </a:lnTo>
                    <a:lnTo>
                      <a:pt x="52" y="0"/>
                    </a:lnTo>
                    <a:lnTo>
                      <a:pt x="16" y="0"/>
                    </a:lnTo>
                    <a:close/>
                  </a:path>
                </a:pathLst>
              </a:custGeom>
              <a:solidFill>
                <a:srgbClr val="70C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1" name="Freeform 36"/>
              <p:cNvSpPr>
                <a:spLocks/>
              </p:cNvSpPr>
              <p:nvPr/>
            </p:nvSpPr>
            <p:spPr bwMode="auto">
              <a:xfrm>
                <a:off x="-344488" y="2130425"/>
                <a:ext cx="198438" cy="52387"/>
              </a:xfrm>
              <a:custGeom>
                <a:avLst/>
                <a:gdLst>
                  <a:gd name="T0" fmla="*/ 0 w 272"/>
                  <a:gd name="T1" fmla="*/ 0 h 72"/>
                  <a:gd name="T2" fmla="*/ 0 w 272"/>
                  <a:gd name="T3" fmla="*/ 57 h 72"/>
                  <a:gd name="T4" fmla="*/ 15 w 272"/>
                  <a:gd name="T5" fmla="*/ 72 h 72"/>
                  <a:gd name="T6" fmla="*/ 272 w 272"/>
                  <a:gd name="T7" fmla="*/ 72 h 72"/>
                  <a:gd name="T8" fmla="*/ 272 w 272"/>
                  <a:gd name="T9" fmla="*/ 0 h 72"/>
                  <a:gd name="T10" fmla="*/ 0 w 272"/>
                  <a:gd name="T11" fmla="*/ 0 h 72"/>
                </a:gdLst>
                <a:ahLst/>
                <a:cxnLst>
                  <a:cxn ang="0">
                    <a:pos x="T0" y="T1"/>
                  </a:cxn>
                  <a:cxn ang="0">
                    <a:pos x="T2" y="T3"/>
                  </a:cxn>
                  <a:cxn ang="0">
                    <a:pos x="T4" y="T5"/>
                  </a:cxn>
                  <a:cxn ang="0">
                    <a:pos x="T6" y="T7"/>
                  </a:cxn>
                  <a:cxn ang="0">
                    <a:pos x="T8" y="T9"/>
                  </a:cxn>
                  <a:cxn ang="0">
                    <a:pos x="T10" y="T11"/>
                  </a:cxn>
                </a:cxnLst>
                <a:rect l="0" t="0" r="r" b="b"/>
                <a:pathLst>
                  <a:path w="272" h="72">
                    <a:moveTo>
                      <a:pt x="0" y="0"/>
                    </a:moveTo>
                    <a:cubicBezTo>
                      <a:pt x="0" y="57"/>
                      <a:pt x="0" y="57"/>
                      <a:pt x="0" y="57"/>
                    </a:cubicBezTo>
                    <a:cubicBezTo>
                      <a:pt x="0" y="65"/>
                      <a:pt x="6" y="72"/>
                      <a:pt x="15" y="72"/>
                    </a:cubicBezTo>
                    <a:cubicBezTo>
                      <a:pt x="272" y="72"/>
                      <a:pt x="272" y="72"/>
                      <a:pt x="272" y="72"/>
                    </a:cubicBezTo>
                    <a:cubicBezTo>
                      <a:pt x="272" y="0"/>
                      <a:pt x="272" y="0"/>
                      <a:pt x="272" y="0"/>
                    </a:cubicBezTo>
                    <a:cubicBezTo>
                      <a:pt x="0" y="0"/>
                      <a:pt x="0" y="0"/>
                      <a:pt x="0" y="0"/>
                    </a:cubicBezTo>
                  </a:path>
                </a:pathLst>
              </a:custGeom>
              <a:solidFill>
                <a:srgbClr val="3E9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2" name="Freeform 37"/>
              <p:cNvSpPr>
                <a:spLocks/>
              </p:cNvSpPr>
              <p:nvPr/>
            </p:nvSpPr>
            <p:spPr bwMode="auto">
              <a:xfrm>
                <a:off x="-146050" y="2130425"/>
                <a:ext cx="198438" cy="52387"/>
              </a:xfrm>
              <a:custGeom>
                <a:avLst/>
                <a:gdLst>
                  <a:gd name="T0" fmla="*/ 0 w 273"/>
                  <a:gd name="T1" fmla="*/ 0 h 72"/>
                  <a:gd name="T2" fmla="*/ 0 w 273"/>
                  <a:gd name="T3" fmla="*/ 72 h 72"/>
                  <a:gd name="T4" fmla="*/ 259 w 273"/>
                  <a:gd name="T5" fmla="*/ 72 h 72"/>
                  <a:gd name="T6" fmla="*/ 273 w 273"/>
                  <a:gd name="T7" fmla="*/ 57 h 72"/>
                  <a:gd name="T8" fmla="*/ 273 w 273"/>
                  <a:gd name="T9" fmla="*/ 0 h 72"/>
                  <a:gd name="T10" fmla="*/ 0 w 273"/>
                  <a:gd name="T11" fmla="*/ 0 h 72"/>
                </a:gdLst>
                <a:ahLst/>
                <a:cxnLst>
                  <a:cxn ang="0">
                    <a:pos x="T0" y="T1"/>
                  </a:cxn>
                  <a:cxn ang="0">
                    <a:pos x="T2" y="T3"/>
                  </a:cxn>
                  <a:cxn ang="0">
                    <a:pos x="T4" y="T5"/>
                  </a:cxn>
                  <a:cxn ang="0">
                    <a:pos x="T6" y="T7"/>
                  </a:cxn>
                  <a:cxn ang="0">
                    <a:pos x="T8" y="T9"/>
                  </a:cxn>
                  <a:cxn ang="0">
                    <a:pos x="T10" y="T11"/>
                  </a:cxn>
                </a:cxnLst>
                <a:rect l="0" t="0" r="r" b="b"/>
                <a:pathLst>
                  <a:path w="273" h="72">
                    <a:moveTo>
                      <a:pt x="0" y="0"/>
                    </a:moveTo>
                    <a:cubicBezTo>
                      <a:pt x="0" y="72"/>
                      <a:pt x="0" y="72"/>
                      <a:pt x="0" y="72"/>
                    </a:cubicBezTo>
                    <a:cubicBezTo>
                      <a:pt x="259" y="72"/>
                      <a:pt x="259" y="72"/>
                      <a:pt x="259" y="72"/>
                    </a:cubicBezTo>
                    <a:cubicBezTo>
                      <a:pt x="267" y="72"/>
                      <a:pt x="273" y="65"/>
                      <a:pt x="273" y="57"/>
                    </a:cubicBezTo>
                    <a:cubicBezTo>
                      <a:pt x="273" y="0"/>
                      <a:pt x="273" y="0"/>
                      <a:pt x="273" y="0"/>
                    </a:cubicBezTo>
                    <a:cubicBezTo>
                      <a:pt x="0" y="0"/>
                      <a:pt x="0" y="0"/>
                      <a:pt x="0" y="0"/>
                    </a:cubicBezTo>
                  </a:path>
                </a:pathLst>
              </a:custGeom>
              <a:solidFill>
                <a:srgbClr val="368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3" name="Freeform 38"/>
              <p:cNvSpPr>
                <a:spLocks/>
              </p:cNvSpPr>
              <p:nvPr/>
            </p:nvSpPr>
            <p:spPr bwMode="auto">
              <a:xfrm>
                <a:off x="-146050" y="2230438"/>
                <a:ext cx="96838" cy="7937"/>
              </a:xfrm>
              <a:custGeom>
                <a:avLst/>
                <a:gdLst>
                  <a:gd name="T0" fmla="*/ 127 w 133"/>
                  <a:gd name="T1" fmla="*/ 0 h 12"/>
                  <a:gd name="T2" fmla="*/ 0 w 133"/>
                  <a:gd name="T3" fmla="*/ 0 h 12"/>
                  <a:gd name="T4" fmla="*/ 0 w 133"/>
                  <a:gd name="T5" fmla="*/ 12 h 12"/>
                  <a:gd name="T6" fmla="*/ 127 w 133"/>
                  <a:gd name="T7" fmla="*/ 12 h 12"/>
                  <a:gd name="T8" fmla="*/ 133 w 133"/>
                  <a:gd name="T9" fmla="*/ 6 h 12"/>
                  <a:gd name="T10" fmla="*/ 127 w 133"/>
                  <a:gd name="T11" fmla="*/ 0 h 12"/>
                </a:gdLst>
                <a:ahLst/>
                <a:cxnLst>
                  <a:cxn ang="0">
                    <a:pos x="T0" y="T1"/>
                  </a:cxn>
                  <a:cxn ang="0">
                    <a:pos x="T2" y="T3"/>
                  </a:cxn>
                  <a:cxn ang="0">
                    <a:pos x="T4" y="T5"/>
                  </a:cxn>
                  <a:cxn ang="0">
                    <a:pos x="T6" y="T7"/>
                  </a:cxn>
                  <a:cxn ang="0">
                    <a:pos x="T8" y="T9"/>
                  </a:cxn>
                  <a:cxn ang="0">
                    <a:pos x="T10" y="T11"/>
                  </a:cxn>
                </a:cxnLst>
                <a:rect l="0" t="0" r="r" b="b"/>
                <a:pathLst>
                  <a:path w="133" h="12">
                    <a:moveTo>
                      <a:pt x="127" y="0"/>
                    </a:moveTo>
                    <a:cubicBezTo>
                      <a:pt x="0" y="0"/>
                      <a:pt x="0" y="0"/>
                      <a:pt x="0" y="0"/>
                    </a:cubicBezTo>
                    <a:cubicBezTo>
                      <a:pt x="0" y="12"/>
                      <a:pt x="0" y="12"/>
                      <a:pt x="0" y="12"/>
                    </a:cubicBezTo>
                    <a:cubicBezTo>
                      <a:pt x="127" y="12"/>
                      <a:pt x="127" y="12"/>
                      <a:pt x="127" y="12"/>
                    </a:cubicBezTo>
                    <a:cubicBezTo>
                      <a:pt x="130" y="12"/>
                      <a:pt x="133" y="9"/>
                      <a:pt x="133" y="6"/>
                    </a:cubicBezTo>
                    <a:cubicBezTo>
                      <a:pt x="133" y="3"/>
                      <a:pt x="130" y="0"/>
                      <a:pt x="127" y="0"/>
                    </a:cubicBezTo>
                    <a:close/>
                  </a:path>
                </a:pathLst>
              </a:custGeom>
              <a:solidFill>
                <a:srgbClr val="368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4" name="Freeform 39"/>
              <p:cNvSpPr>
                <a:spLocks/>
              </p:cNvSpPr>
              <p:nvPr/>
            </p:nvSpPr>
            <p:spPr bwMode="auto">
              <a:xfrm>
                <a:off x="-160337" y="2139950"/>
                <a:ext cx="14288" cy="30162"/>
              </a:xfrm>
              <a:custGeom>
                <a:avLst/>
                <a:gdLst>
                  <a:gd name="T0" fmla="*/ 20 w 20"/>
                  <a:gd name="T1" fmla="*/ 0 h 41"/>
                  <a:gd name="T2" fmla="*/ 0 w 20"/>
                  <a:gd name="T3" fmla="*/ 21 h 41"/>
                  <a:gd name="T4" fmla="*/ 20 w 20"/>
                  <a:gd name="T5" fmla="*/ 41 h 41"/>
                  <a:gd name="T6" fmla="*/ 20 w 20"/>
                  <a:gd name="T7" fmla="*/ 0 h 41"/>
                </a:gdLst>
                <a:ahLst/>
                <a:cxnLst>
                  <a:cxn ang="0">
                    <a:pos x="T0" y="T1"/>
                  </a:cxn>
                  <a:cxn ang="0">
                    <a:pos x="T2" y="T3"/>
                  </a:cxn>
                  <a:cxn ang="0">
                    <a:pos x="T4" y="T5"/>
                  </a:cxn>
                  <a:cxn ang="0">
                    <a:pos x="T6" y="T7"/>
                  </a:cxn>
                </a:cxnLst>
                <a:rect l="0" t="0" r="r" b="b"/>
                <a:pathLst>
                  <a:path w="20" h="41">
                    <a:moveTo>
                      <a:pt x="20" y="0"/>
                    </a:moveTo>
                    <a:cubicBezTo>
                      <a:pt x="9" y="0"/>
                      <a:pt x="0" y="9"/>
                      <a:pt x="0" y="21"/>
                    </a:cubicBezTo>
                    <a:cubicBezTo>
                      <a:pt x="0" y="32"/>
                      <a:pt x="9" y="41"/>
                      <a:pt x="20" y="41"/>
                    </a:cubicBezTo>
                    <a:cubicBezTo>
                      <a:pt x="20" y="0"/>
                      <a:pt x="20" y="0"/>
                      <a:pt x="20" y="0"/>
                    </a:cubicBezTo>
                  </a:path>
                </a:pathLst>
              </a:custGeom>
              <a:solidFill>
                <a:srgbClr val="8BB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5" name="Freeform 40"/>
              <p:cNvSpPr>
                <a:spLocks/>
              </p:cNvSpPr>
              <p:nvPr/>
            </p:nvSpPr>
            <p:spPr bwMode="auto">
              <a:xfrm>
                <a:off x="-146050" y="2139950"/>
                <a:ext cx="14288" cy="30162"/>
              </a:xfrm>
              <a:custGeom>
                <a:avLst/>
                <a:gdLst>
                  <a:gd name="T0" fmla="*/ 0 w 20"/>
                  <a:gd name="T1" fmla="*/ 0 h 41"/>
                  <a:gd name="T2" fmla="*/ 0 w 20"/>
                  <a:gd name="T3" fmla="*/ 0 h 41"/>
                  <a:gd name="T4" fmla="*/ 0 w 20"/>
                  <a:gd name="T5" fmla="*/ 41 h 41"/>
                  <a:gd name="T6" fmla="*/ 0 w 20"/>
                  <a:gd name="T7" fmla="*/ 41 h 41"/>
                  <a:gd name="T8" fmla="*/ 20 w 20"/>
                  <a:gd name="T9" fmla="*/ 21 h 41"/>
                  <a:gd name="T10" fmla="*/ 0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0" y="0"/>
                    </a:moveTo>
                    <a:cubicBezTo>
                      <a:pt x="0" y="0"/>
                      <a:pt x="0" y="0"/>
                      <a:pt x="0" y="0"/>
                    </a:cubicBezTo>
                    <a:cubicBezTo>
                      <a:pt x="0" y="41"/>
                      <a:pt x="0" y="41"/>
                      <a:pt x="0" y="41"/>
                    </a:cubicBezTo>
                    <a:cubicBezTo>
                      <a:pt x="0" y="41"/>
                      <a:pt x="0" y="41"/>
                      <a:pt x="0" y="41"/>
                    </a:cubicBezTo>
                    <a:cubicBezTo>
                      <a:pt x="11" y="41"/>
                      <a:pt x="20" y="32"/>
                      <a:pt x="20" y="21"/>
                    </a:cubicBezTo>
                    <a:cubicBezTo>
                      <a:pt x="20" y="9"/>
                      <a:pt x="11" y="0"/>
                      <a:pt x="0" y="0"/>
                    </a:cubicBezTo>
                  </a:path>
                </a:pathLst>
              </a:custGeom>
              <a:solidFill>
                <a:srgbClr val="86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6" name="Freeform 41"/>
              <p:cNvSpPr>
                <a:spLocks/>
              </p:cNvSpPr>
              <p:nvPr/>
            </p:nvSpPr>
            <p:spPr bwMode="auto">
              <a:xfrm>
                <a:off x="-146050" y="1897063"/>
                <a:ext cx="198438" cy="233362"/>
              </a:xfrm>
              <a:custGeom>
                <a:avLst/>
                <a:gdLst>
                  <a:gd name="T0" fmla="*/ 273 w 273"/>
                  <a:gd name="T1" fmla="*/ 15 h 320"/>
                  <a:gd name="T2" fmla="*/ 259 w 273"/>
                  <a:gd name="T3" fmla="*/ 0 h 320"/>
                  <a:gd name="T4" fmla="*/ 0 w 273"/>
                  <a:gd name="T5" fmla="*/ 0 h 320"/>
                  <a:gd name="T6" fmla="*/ 0 w 273"/>
                  <a:gd name="T7" fmla="*/ 320 h 320"/>
                  <a:gd name="T8" fmla="*/ 273 w 273"/>
                  <a:gd name="T9" fmla="*/ 320 h 320"/>
                  <a:gd name="T10" fmla="*/ 273 w 273"/>
                  <a:gd name="T11" fmla="*/ 15 h 320"/>
                </a:gdLst>
                <a:ahLst/>
                <a:cxnLst>
                  <a:cxn ang="0">
                    <a:pos x="T0" y="T1"/>
                  </a:cxn>
                  <a:cxn ang="0">
                    <a:pos x="T2" y="T3"/>
                  </a:cxn>
                  <a:cxn ang="0">
                    <a:pos x="T4" y="T5"/>
                  </a:cxn>
                  <a:cxn ang="0">
                    <a:pos x="T6" y="T7"/>
                  </a:cxn>
                  <a:cxn ang="0">
                    <a:pos x="T8" y="T9"/>
                  </a:cxn>
                  <a:cxn ang="0">
                    <a:pos x="T10" y="T11"/>
                  </a:cxn>
                </a:cxnLst>
                <a:rect l="0" t="0" r="r" b="b"/>
                <a:pathLst>
                  <a:path w="273" h="320">
                    <a:moveTo>
                      <a:pt x="273" y="15"/>
                    </a:moveTo>
                    <a:cubicBezTo>
                      <a:pt x="273" y="7"/>
                      <a:pt x="267" y="0"/>
                      <a:pt x="259" y="0"/>
                    </a:cubicBezTo>
                    <a:cubicBezTo>
                      <a:pt x="0" y="0"/>
                      <a:pt x="0" y="0"/>
                      <a:pt x="0" y="0"/>
                    </a:cubicBezTo>
                    <a:cubicBezTo>
                      <a:pt x="0" y="320"/>
                      <a:pt x="0" y="320"/>
                      <a:pt x="0" y="320"/>
                    </a:cubicBezTo>
                    <a:cubicBezTo>
                      <a:pt x="273" y="320"/>
                      <a:pt x="273" y="320"/>
                      <a:pt x="273" y="320"/>
                    </a:cubicBezTo>
                    <a:cubicBezTo>
                      <a:pt x="273" y="15"/>
                      <a:pt x="273" y="15"/>
                      <a:pt x="273" y="15"/>
                    </a:cubicBezTo>
                  </a:path>
                </a:pathLst>
              </a:custGeom>
              <a:solidFill>
                <a:srgbClr val="63A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7" name="Freeform 42"/>
              <p:cNvSpPr>
                <a:spLocks/>
              </p:cNvSpPr>
              <p:nvPr/>
            </p:nvSpPr>
            <p:spPr bwMode="auto">
              <a:xfrm>
                <a:off x="-344488" y="1897063"/>
                <a:ext cx="198438" cy="233362"/>
              </a:xfrm>
              <a:custGeom>
                <a:avLst/>
                <a:gdLst>
                  <a:gd name="T0" fmla="*/ 15 w 272"/>
                  <a:gd name="T1" fmla="*/ 0 h 320"/>
                  <a:gd name="T2" fmla="*/ 0 w 272"/>
                  <a:gd name="T3" fmla="*/ 15 h 320"/>
                  <a:gd name="T4" fmla="*/ 0 w 272"/>
                  <a:gd name="T5" fmla="*/ 320 h 320"/>
                  <a:gd name="T6" fmla="*/ 272 w 272"/>
                  <a:gd name="T7" fmla="*/ 320 h 320"/>
                  <a:gd name="T8" fmla="*/ 272 w 272"/>
                  <a:gd name="T9" fmla="*/ 0 h 320"/>
                  <a:gd name="T10" fmla="*/ 15 w 272"/>
                  <a:gd name="T11" fmla="*/ 0 h 320"/>
                </a:gdLst>
                <a:ahLst/>
                <a:cxnLst>
                  <a:cxn ang="0">
                    <a:pos x="T0" y="T1"/>
                  </a:cxn>
                  <a:cxn ang="0">
                    <a:pos x="T2" y="T3"/>
                  </a:cxn>
                  <a:cxn ang="0">
                    <a:pos x="T4" y="T5"/>
                  </a:cxn>
                  <a:cxn ang="0">
                    <a:pos x="T6" y="T7"/>
                  </a:cxn>
                  <a:cxn ang="0">
                    <a:pos x="T8" y="T9"/>
                  </a:cxn>
                  <a:cxn ang="0">
                    <a:pos x="T10" y="T11"/>
                  </a:cxn>
                </a:cxnLst>
                <a:rect l="0" t="0" r="r" b="b"/>
                <a:pathLst>
                  <a:path w="272" h="320">
                    <a:moveTo>
                      <a:pt x="15" y="0"/>
                    </a:moveTo>
                    <a:cubicBezTo>
                      <a:pt x="6" y="0"/>
                      <a:pt x="0" y="7"/>
                      <a:pt x="0" y="15"/>
                    </a:cubicBezTo>
                    <a:cubicBezTo>
                      <a:pt x="0" y="320"/>
                      <a:pt x="0" y="320"/>
                      <a:pt x="0" y="320"/>
                    </a:cubicBezTo>
                    <a:cubicBezTo>
                      <a:pt x="272" y="320"/>
                      <a:pt x="272" y="320"/>
                      <a:pt x="272" y="320"/>
                    </a:cubicBezTo>
                    <a:cubicBezTo>
                      <a:pt x="272" y="0"/>
                      <a:pt x="272" y="0"/>
                      <a:pt x="272" y="0"/>
                    </a:cubicBezTo>
                    <a:cubicBezTo>
                      <a:pt x="15" y="0"/>
                      <a:pt x="15" y="0"/>
                      <a:pt x="15" y="0"/>
                    </a:cubicBezTo>
                  </a:path>
                </a:pathLst>
              </a:custGeom>
              <a:solidFill>
                <a:srgbClr val="70C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8" name="Freeform 43"/>
              <p:cNvSpPr>
                <a:spLocks/>
              </p:cNvSpPr>
              <p:nvPr/>
            </p:nvSpPr>
            <p:spPr bwMode="auto">
              <a:xfrm>
                <a:off x="-242887" y="2230438"/>
                <a:ext cx="96838" cy="7937"/>
              </a:xfrm>
              <a:custGeom>
                <a:avLst/>
                <a:gdLst>
                  <a:gd name="T0" fmla="*/ 5 w 133"/>
                  <a:gd name="T1" fmla="*/ 0 h 12"/>
                  <a:gd name="T2" fmla="*/ 0 w 133"/>
                  <a:gd name="T3" fmla="*/ 6 h 12"/>
                  <a:gd name="T4" fmla="*/ 5 w 133"/>
                  <a:gd name="T5" fmla="*/ 12 h 12"/>
                  <a:gd name="T6" fmla="*/ 133 w 133"/>
                  <a:gd name="T7" fmla="*/ 12 h 12"/>
                  <a:gd name="T8" fmla="*/ 133 w 133"/>
                  <a:gd name="T9" fmla="*/ 0 h 12"/>
                  <a:gd name="T10" fmla="*/ 5 w 133"/>
                  <a:gd name="T11" fmla="*/ 0 h 12"/>
                </a:gdLst>
                <a:ahLst/>
                <a:cxnLst>
                  <a:cxn ang="0">
                    <a:pos x="T0" y="T1"/>
                  </a:cxn>
                  <a:cxn ang="0">
                    <a:pos x="T2" y="T3"/>
                  </a:cxn>
                  <a:cxn ang="0">
                    <a:pos x="T4" y="T5"/>
                  </a:cxn>
                  <a:cxn ang="0">
                    <a:pos x="T6" y="T7"/>
                  </a:cxn>
                  <a:cxn ang="0">
                    <a:pos x="T8" y="T9"/>
                  </a:cxn>
                  <a:cxn ang="0">
                    <a:pos x="T10" y="T11"/>
                  </a:cxn>
                </a:cxnLst>
                <a:rect l="0" t="0" r="r" b="b"/>
                <a:pathLst>
                  <a:path w="133" h="12">
                    <a:moveTo>
                      <a:pt x="5" y="0"/>
                    </a:moveTo>
                    <a:cubicBezTo>
                      <a:pt x="2" y="0"/>
                      <a:pt x="0" y="3"/>
                      <a:pt x="0" y="6"/>
                    </a:cubicBezTo>
                    <a:cubicBezTo>
                      <a:pt x="0" y="9"/>
                      <a:pt x="2" y="12"/>
                      <a:pt x="5" y="12"/>
                    </a:cubicBezTo>
                    <a:cubicBezTo>
                      <a:pt x="133" y="12"/>
                      <a:pt x="133" y="12"/>
                      <a:pt x="133" y="12"/>
                    </a:cubicBezTo>
                    <a:cubicBezTo>
                      <a:pt x="133" y="0"/>
                      <a:pt x="133" y="0"/>
                      <a:pt x="133" y="0"/>
                    </a:cubicBezTo>
                    <a:lnTo>
                      <a:pt x="5" y="0"/>
                    </a:lnTo>
                    <a:close/>
                  </a:path>
                </a:pathLst>
              </a:custGeom>
              <a:solidFill>
                <a:srgbClr val="3E9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09" name="Rectangle 44"/>
              <p:cNvSpPr>
                <a:spLocks noChangeArrowheads="1"/>
              </p:cNvSpPr>
              <p:nvPr/>
            </p:nvSpPr>
            <p:spPr bwMode="auto">
              <a:xfrm>
                <a:off x="-146050" y="1911350"/>
                <a:ext cx="185738" cy="204787"/>
              </a:xfrm>
              <a:prstGeom prst="rect">
                <a:avLst/>
              </a:prstGeom>
              <a:solidFill>
                <a:srgbClr val="A1CE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0" name="Rectangle 45"/>
              <p:cNvSpPr>
                <a:spLocks noChangeArrowheads="1"/>
              </p:cNvSpPr>
              <p:nvPr/>
            </p:nvSpPr>
            <p:spPr bwMode="auto">
              <a:xfrm>
                <a:off x="-146050" y="1911350"/>
                <a:ext cx="1857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1" name="Rectangle 46"/>
              <p:cNvSpPr>
                <a:spLocks noChangeArrowheads="1"/>
              </p:cNvSpPr>
              <p:nvPr/>
            </p:nvSpPr>
            <p:spPr bwMode="auto">
              <a:xfrm>
                <a:off x="-331788" y="1911350"/>
                <a:ext cx="185738" cy="204787"/>
              </a:xfrm>
              <a:prstGeom prst="rect">
                <a:avLst/>
              </a:prstGeom>
              <a:solidFill>
                <a:srgbClr val="A9D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2" name="Rectangle 47"/>
              <p:cNvSpPr>
                <a:spLocks noChangeArrowheads="1"/>
              </p:cNvSpPr>
              <p:nvPr/>
            </p:nvSpPr>
            <p:spPr bwMode="auto">
              <a:xfrm>
                <a:off x="-331788" y="1911350"/>
                <a:ext cx="1857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3" name="Freeform 48"/>
              <p:cNvSpPr>
                <a:spLocks/>
              </p:cNvSpPr>
              <p:nvPr/>
            </p:nvSpPr>
            <p:spPr bwMode="auto">
              <a:xfrm>
                <a:off x="-152400" y="2063750"/>
                <a:ext cx="6350" cy="14287"/>
              </a:xfrm>
              <a:custGeom>
                <a:avLst/>
                <a:gdLst>
                  <a:gd name="T0" fmla="*/ 10 w 10"/>
                  <a:gd name="T1" fmla="*/ 0 h 20"/>
                  <a:gd name="T2" fmla="*/ 0 w 10"/>
                  <a:gd name="T3" fmla="*/ 10 h 20"/>
                  <a:gd name="T4" fmla="*/ 10 w 10"/>
                  <a:gd name="T5" fmla="*/ 20 h 20"/>
                  <a:gd name="T6" fmla="*/ 10 w 10"/>
                  <a:gd name="T7" fmla="*/ 20 h 20"/>
                  <a:gd name="T8" fmla="*/ 10 w 10"/>
                  <a:gd name="T9" fmla="*/ 0 h 20"/>
                  <a:gd name="T10" fmla="*/ 10 w 10"/>
                  <a:gd name="T11" fmla="*/ 0 h 20"/>
                </a:gdLst>
                <a:ahLst/>
                <a:cxnLst>
                  <a:cxn ang="0">
                    <a:pos x="T0" y="T1"/>
                  </a:cxn>
                  <a:cxn ang="0">
                    <a:pos x="T2" y="T3"/>
                  </a:cxn>
                  <a:cxn ang="0">
                    <a:pos x="T4" y="T5"/>
                  </a:cxn>
                  <a:cxn ang="0">
                    <a:pos x="T6" y="T7"/>
                  </a:cxn>
                  <a:cxn ang="0">
                    <a:pos x="T8" y="T9"/>
                  </a:cxn>
                  <a:cxn ang="0">
                    <a:pos x="T10" y="T11"/>
                  </a:cxn>
                </a:cxnLst>
                <a:rect l="0" t="0" r="r" b="b"/>
                <a:pathLst>
                  <a:path w="10" h="20">
                    <a:moveTo>
                      <a:pt x="10" y="0"/>
                    </a:moveTo>
                    <a:cubicBezTo>
                      <a:pt x="4" y="0"/>
                      <a:pt x="0" y="4"/>
                      <a:pt x="0" y="10"/>
                    </a:cubicBezTo>
                    <a:cubicBezTo>
                      <a:pt x="0" y="16"/>
                      <a:pt x="4" y="20"/>
                      <a:pt x="10" y="20"/>
                    </a:cubicBezTo>
                    <a:cubicBezTo>
                      <a:pt x="10" y="20"/>
                      <a:pt x="10" y="20"/>
                      <a:pt x="10" y="20"/>
                    </a:cubicBezTo>
                    <a:cubicBezTo>
                      <a:pt x="10" y="0"/>
                      <a:pt x="10" y="0"/>
                      <a:pt x="10" y="0"/>
                    </a:cubicBezTo>
                    <a:cubicBezTo>
                      <a:pt x="10" y="0"/>
                      <a:pt x="10" y="0"/>
                      <a:pt x="10"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4" name="Freeform 49"/>
              <p:cNvSpPr>
                <a:spLocks/>
              </p:cNvSpPr>
              <p:nvPr/>
            </p:nvSpPr>
            <p:spPr bwMode="auto">
              <a:xfrm>
                <a:off x="-215900" y="1966913"/>
                <a:ext cx="69850" cy="36512"/>
              </a:xfrm>
              <a:custGeom>
                <a:avLst/>
                <a:gdLst>
                  <a:gd name="T0" fmla="*/ 97 w 97"/>
                  <a:gd name="T1" fmla="*/ 0 h 49"/>
                  <a:gd name="T2" fmla="*/ 3 w 97"/>
                  <a:gd name="T3" fmla="*/ 34 h 49"/>
                  <a:gd name="T4" fmla="*/ 3 w 97"/>
                  <a:gd name="T5" fmla="*/ 45 h 49"/>
                  <a:gd name="T6" fmla="*/ 14 w 97"/>
                  <a:gd name="T7" fmla="*/ 46 h 49"/>
                  <a:gd name="T8" fmla="*/ 97 w 97"/>
                  <a:gd name="T9" fmla="*/ 16 h 49"/>
                  <a:gd name="T10" fmla="*/ 97 w 97"/>
                  <a:gd name="T11" fmla="*/ 16 h 49"/>
                  <a:gd name="T12" fmla="*/ 97 w 97"/>
                  <a:gd name="T13" fmla="*/ 0 h 49"/>
                  <a:gd name="T14" fmla="*/ 97 w 9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9">
                    <a:moveTo>
                      <a:pt x="97" y="0"/>
                    </a:moveTo>
                    <a:cubicBezTo>
                      <a:pt x="62" y="0"/>
                      <a:pt x="29" y="12"/>
                      <a:pt x="3" y="34"/>
                    </a:cubicBezTo>
                    <a:cubicBezTo>
                      <a:pt x="0" y="37"/>
                      <a:pt x="0" y="42"/>
                      <a:pt x="3" y="45"/>
                    </a:cubicBezTo>
                    <a:cubicBezTo>
                      <a:pt x="5" y="49"/>
                      <a:pt x="11" y="49"/>
                      <a:pt x="14" y="46"/>
                    </a:cubicBezTo>
                    <a:cubicBezTo>
                      <a:pt x="37" y="26"/>
                      <a:pt x="66" y="16"/>
                      <a:pt x="97" y="16"/>
                    </a:cubicBezTo>
                    <a:cubicBezTo>
                      <a:pt x="97" y="16"/>
                      <a:pt x="97" y="16"/>
                      <a:pt x="97" y="16"/>
                    </a:cubicBezTo>
                    <a:cubicBezTo>
                      <a:pt x="97" y="0"/>
                      <a:pt x="97" y="0"/>
                      <a:pt x="97" y="0"/>
                    </a:cubicBezTo>
                    <a:cubicBezTo>
                      <a:pt x="97" y="0"/>
                      <a:pt x="97" y="0"/>
                      <a:pt x="97"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5" name="Freeform 50"/>
              <p:cNvSpPr>
                <a:spLocks/>
              </p:cNvSpPr>
              <p:nvPr/>
            </p:nvSpPr>
            <p:spPr bwMode="auto">
              <a:xfrm>
                <a:off x="-193675" y="1998663"/>
                <a:ext cx="47625" cy="26987"/>
              </a:xfrm>
              <a:custGeom>
                <a:avLst/>
                <a:gdLst>
                  <a:gd name="T0" fmla="*/ 65 w 65"/>
                  <a:gd name="T1" fmla="*/ 0 h 37"/>
                  <a:gd name="T2" fmla="*/ 4 w 65"/>
                  <a:gd name="T3" fmla="*/ 22 h 37"/>
                  <a:gd name="T4" fmla="*/ 2 w 65"/>
                  <a:gd name="T5" fmla="*/ 33 h 37"/>
                  <a:gd name="T6" fmla="*/ 14 w 65"/>
                  <a:gd name="T7" fmla="*/ 34 h 37"/>
                  <a:gd name="T8" fmla="*/ 65 w 65"/>
                  <a:gd name="T9" fmla="*/ 16 h 37"/>
                  <a:gd name="T10" fmla="*/ 65 w 65"/>
                  <a:gd name="T11" fmla="*/ 16 h 37"/>
                  <a:gd name="T12" fmla="*/ 65 w 65"/>
                  <a:gd name="T13" fmla="*/ 0 h 37"/>
                  <a:gd name="T14" fmla="*/ 65 w 65"/>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7">
                    <a:moveTo>
                      <a:pt x="65" y="0"/>
                    </a:moveTo>
                    <a:cubicBezTo>
                      <a:pt x="42" y="0"/>
                      <a:pt x="22" y="7"/>
                      <a:pt x="4" y="22"/>
                    </a:cubicBezTo>
                    <a:cubicBezTo>
                      <a:pt x="0" y="24"/>
                      <a:pt x="0" y="29"/>
                      <a:pt x="2" y="33"/>
                    </a:cubicBezTo>
                    <a:cubicBezTo>
                      <a:pt x="5" y="36"/>
                      <a:pt x="10" y="37"/>
                      <a:pt x="14" y="34"/>
                    </a:cubicBezTo>
                    <a:cubicBezTo>
                      <a:pt x="29" y="22"/>
                      <a:pt x="46" y="16"/>
                      <a:pt x="65" y="16"/>
                    </a:cubicBezTo>
                    <a:cubicBezTo>
                      <a:pt x="65" y="16"/>
                      <a:pt x="65" y="16"/>
                      <a:pt x="65" y="16"/>
                    </a:cubicBezTo>
                    <a:cubicBezTo>
                      <a:pt x="65" y="0"/>
                      <a:pt x="65" y="0"/>
                      <a:pt x="65" y="0"/>
                    </a:cubicBezTo>
                    <a:cubicBezTo>
                      <a:pt x="65" y="0"/>
                      <a:pt x="65" y="0"/>
                      <a:pt x="65"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6" name="Freeform 51"/>
              <p:cNvSpPr>
                <a:spLocks/>
              </p:cNvSpPr>
              <p:nvPr/>
            </p:nvSpPr>
            <p:spPr bwMode="auto">
              <a:xfrm>
                <a:off x="-171450" y="2030413"/>
                <a:ext cx="25400" cy="19050"/>
              </a:xfrm>
              <a:custGeom>
                <a:avLst/>
                <a:gdLst>
                  <a:gd name="T0" fmla="*/ 35 w 35"/>
                  <a:gd name="T1" fmla="*/ 0 h 25"/>
                  <a:gd name="T2" fmla="*/ 5 w 35"/>
                  <a:gd name="T3" fmla="*/ 9 h 25"/>
                  <a:gd name="T4" fmla="*/ 2 w 35"/>
                  <a:gd name="T5" fmla="*/ 20 h 25"/>
                  <a:gd name="T6" fmla="*/ 14 w 35"/>
                  <a:gd name="T7" fmla="*/ 22 h 25"/>
                  <a:gd name="T8" fmla="*/ 35 w 35"/>
                  <a:gd name="T9" fmla="*/ 16 h 25"/>
                  <a:gd name="T10" fmla="*/ 35 w 35"/>
                  <a:gd name="T11" fmla="*/ 0 h 25"/>
                  <a:gd name="T12" fmla="*/ 35 w 3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5" h="25">
                    <a:moveTo>
                      <a:pt x="35" y="0"/>
                    </a:moveTo>
                    <a:cubicBezTo>
                      <a:pt x="24" y="0"/>
                      <a:pt x="14" y="3"/>
                      <a:pt x="5" y="9"/>
                    </a:cubicBezTo>
                    <a:cubicBezTo>
                      <a:pt x="1" y="12"/>
                      <a:pt x="0" y="17"/>
                      <a:pt x="2" y="20"/>
                    </a:cubicBezTo>
                    <a:cubicBezTo>
                      <a:pt x="5" y="24"/>
                      <a:pt x="10" y="25"/>
                      <a:pt x="14" y="22"/>
                    </a:cubicBezTo>
                    <a:cubicBezTo>
                      <a:pt x="20" y="18"/>
                      <a:pt x="27" y="16"/>
                      <a:pt x="35" y="16"/>
                    </a:cubicBezTo>
                    <a:cubicBezTo>
                      <a:pt x="35" y="0"/>
                      <a:pt x="35" y="0"/>
                      <a:pt x="35" y="0"/>
                    </a:cubicBezTo>
                    <a:cubicBezTo>
                      <a:pt x="35" y="0"/>
                      <a:pt x="35" y="0"/>
                      <a:pt x="35"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7" name="Freeform 52"/>
              <p:cNvSpPr>
                <a:spLocks/>
              </p:cNvSpPr>
              <p:nvPr/>
            </p:nvSpPr>
            <p:spPr bwMode="auto">
              <a:xfrm>
                <a:off x="-146050" y="2063750"/>
                <a:ext cx="7938" cy="14287"/>
              </a:xfrm>
              <a:custGeom>
                <a:avLst/>
                <a:gdLst>
                  <a:gd name="T0" fmla="*/ 10 w 10"/>
                  <a:gd name="T1" fmla="*/ 10 h 20"/>
                  <a:gd name="T2" fmla="*/ 0 w 10"/>
                  <a:gd name="T3" fmla="*/ 0 h 20"/>
                  <a:gd name="T4" fmla="*/ 0 w 10"/>
                  <a:gd name="T5" fmla="*/ 20 h 20"/>
                  <a:gd name="T6" fmla="*/ 10 w 10"/>
                  <a:gd name="T7" fmla="*/ 10 h 20"/>
                </a:gdLst>
                <a:ahLst/>
                <a:cxnLst>
                  <a:cxn ang="0">
                    <a:pos x="T0" y="T1"/>
                  </a:cxn>
                  <a:cxn ang="0">
                    <a:pos x="T2" y="T3"/>
                  </a:cxn>
                  <a:cxn ang="0">
                    <a:pos x="T4" y="T5"/>
                  </a:cxn>
                  <a:cxn ang="0">
                    <a:pos x="T6" y="T7"/>
                  </a:cxn>
                </a:cxnLst>
                <a:rect l="0" t="0" r="r" b="b"/>
                <a:pathLst>
                  <a:path w="10" h="20">
                    <a:moveTo>
                      <a:pt x="10" y="10"/>
                    </a:moveTo>
                    <a:cubicBezTo>
                      <a:pt x="10" y="5"/>
                      <a:pt x="5" y="0"/>
                      <a:pt x="0" y="0"/>
                    </a:cubicBezTo>
                    <a:cubicBezTo>
                      <a:pt x="0" y="20"/>
                      <a:pt x="0" y="20"/>
                      <a:pt x="0" y="20"/>
                    </a:cubicBezTo>
                    <a:cubicBezTo>
                      <a:pt x="5" y="20"/>
                      <a:pt x="10" y="15"/>
                      <a:pt x="10" y="10"/>
                    </a:cubicBezTo>
                    <a:close/>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8" name="Freeform 53"/>
              <p:cNvSpPr>
                <a:spLocks/>
              </p:cNvSpPr>
              <p:nvPr/>
            </p:nvSpPr>
            <p:spPr bwMode="auto">
              <a:xfrm>
                <a:off x="-146050" y="1966913"/>
                <a:ext cx="71438" cy="34925"/>
              </a:xfrm>
              <a:custGeom>
                <a:avLst/>
                <a:gdLst>
                  <a:gd name="T0" fmla="*/ 88 w 97"/>
                  <a:gd name="T1" fmla="*/ 48 h 48"/>
                  <a:gd name="T2" fmla="*/ 94 w 97"/>
                  <a:gd name="T3" fmla="*/ 45 h 48"/>
                  <a:gd name="T4" fmla="*/ 93 w 97"/>
                  <a:gd name="T5" fmla="*/ 34 h 48"/>
                  <a:gd name="T6" fmla="*/ 0 w 97"/>
                  <a:gd name="T7" fmla="*/ 0 h 48"/>
                  <a:gd name="T8" fmla="*/ 0 w 97"/>
                  <a:gd name="T9" fmla="*/ 16 h 48"/>
                  <a:gd name="T10" fmla="*/ 82 w 97"/>
                  <a:gd name="T11" fmla="*/ 46 h 48"/>
                  <a:gd name="T12" fmla="*/ 88 w 9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7" h="48">
                    <a:moveTo>
                      <a:pt x="88" y="48"/>
                    </a:moveTo>
                    <a:cubicBezTo>
                      <a:pt x="90" y="48"/>
                      <a:pt x="92" y="47"/>
                      <a:pt x="94" y="45"/>
                    </a:cubicBezTo>
                    <a:cubicBezTo>
                      <a:pt x="97" y="42"/>
                      <a:pt x="96" y="37"/>
                      <a:pt x="93" y="34"/>
                    </a:cubicBezTo>
                    <a:cubicBezTo>
                      <a:pt x="67" y="12"/>
                      <a:pt x="35" y="0"/>
                      <a:pt x="0" y="0"/>
                    </a:cubicBezTo>
                    <a:cubicBezTo>
                      <a:pt x="0" y="16"/>
                      <a:pt x="0" y="16"/>
                      <a:pt x="0" y="16"/>
                    </a:cubicBezTo>
                    <a:cubicBezTo>
                      <a:pt x="31" y="16"/>
                      <a:pt x="60" y="26"/>
                      <a:pt x="82" y="46"/>
                    </a:cubicBezTo>
                    <a:cubicBezTo>
                      <a:pt x="84" y="47"/>
                      <a:pt x="86" y="48"/>
                      <a:pt x="88" y="48"/>
                    </a:cubicBezTo>
                    <a:close/>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19" name="Freeform 54"/>
              <p:cNvSpPr>
                <a:spLocks/>
              </p:cNvSpPr>
              <p:nvPr/>
            </p:nvSpPr>
            <p:spPr bwMode="auto">
              <a:xfrm>
                <a:off x="-146050" y="1998663"/>
                <a:ext cx="47625" cy="26987"/>
              </a:xfrm>
              <a:custGeom>
                <a:avLst/>
                <a:gdLst>
                  <a:gd name="T0" fmla="*/ 56 w 65"/>
                  <a:gd name="T1" fmla="*/ 36 h 36"/>
                  <a:gd name="T2" fmla="*/ 62 w 65"/>
                  <a:gd name="T3" fmla="*/ 33 h 36"/>
                  <a:gd name="T4" fmla="*/ 61 w 65"/>
                  <a:gd name="T5" fmla="*/ 22 h 36"/>
                  <a:gd name="T6" fmla="*/ 0 w 65"/>
                  <a:gd name="T7" fmla="*/ 0 h 36"/>
                  <a:gd name="T8" fmla="*/ 0 w 65"/>
                  <a:gd name="T9" fmla="*/ 16 h 36"/>
                  <a:gd name="T10" fmla="*/ 51 w 65"/>
                  <a:gd name="T11" fmla="*/ 34 h 36"/>
                  <a:gd name="T12" fmla="*/ 56 w 6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5" h="36">
                    <a:moveTo>
                      <a:pt x="56" y="36"/>
                    </a:moveTo>
                    <a:cubicBezTo>
                      <a:pt x="58" y="36"/>
                      <a:pt x="60" y="35"/>
                      <a:pt x="62" y="33"/>
                    </a:cubicBezTo>
                    <a:cubicBezTo>
                      <a:pt x="65" y="29"/>
                      <a:pt x="64" y="24"/>
                      <a:pt x="61" y="22"/>
                    </a:cubicBezTo>
                    <a:cubicBezTo>
                      <a:pt x="42" y="7"/>
                      <a:pt x="22" y="0"/>
                      <a:pt x="0" y="0"/>
                    </a:cubicBezTo>
                    <a:cubicBezTo>
                      <a:pt x="0" y="16"/>
                      <a:pt x="0" y="16"/>
                      <a:pt x="0" y="16"/>
                    </a:cubicBezTo>
                    <a:cubicBezTo>
                      <a:pt x="18" y="16"/>
                      <a:pt x="35" y="22"/>
                      <a:pt x="51" y="34"/>
                    </a:cubicBezTo>
                    <a:cubicBezTo>
                      <a:pt x="52" y="35"/>
                      <a:pt x="54" y="36"/>
                      <a:pt x="56" y="36"/>
                    </a:cubicBezTo>
                    <a:close/>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sp>
            <p:nvSpPr>
              <p:cNvPr id="220" name="Freeform 55"/>
              <p:cNvSpPr>
                <a:spLocks/>
              </p:cNvSpPr>
              <p:nvPr/>
            </p:nvSpPr>
            <p:spPr bwMode="auto">
              <a:xfrm>
                <a:off x="-146050" y="2030413"/>
                <a:ext cx="25400" cy="19050"/>
              </a:xfrm>
              <a:custGeom>
                <a:avLst/>
                <a:gdLst>
                  <a:gd name="T0" fmla="*/ 25 w 34"/>
                  <a:gd name="T1" fmla="*/ 24 h 24"/>
                  <a:gd name="T2" fmla="*/ 32 w 34"/>
                  <a:gd name="T3" fmla="*/ 20 h 24"/>
                  <a:gd name="T4" fmla="*/ 30 w 34"/>
                  <a:gd name="T5" fmla="*/ 9 h 24"/>
                  <a:gd name="T6" fmla="*/ 0 w 34"/>
                  <a:gd name="T7" fmla="*/ 0 h 24"/>
                  <a:gd name="T8" fmla="*/ 0 w 34"/>
                  <a:gd name="T9" fmla="*/ 16 h 24"/>
                  <a:gd name="T10" fmla="*/ 21 w 34"/>
                  <a:gd name="T11" fmla="*/ 22 h 24"/>
                  <a:gd name="T12" fmla="*/ 25 w 3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4" h="24">
                    <a:moveTo>
                      <a:pt x="25" y="24"/>
                    </a:moveTo>
                    <a:cubicBezTo>
                      <a:pt x="28" y="24"/>
                      <a:pt x="30" y="23"/>
                      <a:pt x="32" y="20"/>
                    </a:cubicBezTo>
                    <a:cubicBezTo>
                      <a:pt x="34" y="17"/>
                      <a:pt x="33" y="12"/>
                      <a:pt x="30" y="9"/>
                    </a:cubicBezTo>
                    <a:cubicBezTo>
                      <a:pt x="21" y="3"/>
                      <a:pt x="11" y="0"/>
                      <a:pt x="0" y="0"/>
                    </a:cubicBezTo>
                    <a:cubicBezTo>
                      <a:pt x="0" y="16"/>
                      <a:pt x="0" y="16"/>
                      <a:pt x="0" y="16"/>
                    </a:cubicBezTo>
                    <a:cubicBezTo>
                      <a:pt x="7" y="16"/>
                      <a:pt x="15" y="18"/>
                      <a:pt x="21" y="22"/>
                    </a:cubicBezTo>
                    <a:cubicBezTo>
                      <a:pt x="22" y="23"/>
                      <a:pt x="24" y="24"/>
                      <a:pt x="25" y="24"/>
                    </a:cubicBezTo>
                    <a:close/>
                  </a:path>
                </a:pathLst>
              </a:custGeom>
              <a:solidFill>
                <a:srgbClr val="004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dirty="0">
                  <a:solidFill>
                    <a:srgbClr val="58585B"/>
                  </a:solidFill>
                  <a:latin typeface="Arial" charset="0"/>
                  <a:ea typeface="ＭＳ Ｐゴシック" pitchFamily="34" charset="-128"/>
                </a:endParaRPr>
              </a:p>
            </p:txBody>
          </p:sp>
        </p:grpSp>
      </p:grpSp>
      <p:sp>
        <p:nvSpPr>
          <p:cNvPr id="194" name="Rectangle 193"/>
          <p:cNvSpPr/>
          <p:nvPr/>
        </p:nvSpPr>
        <p:spPr bwMode="auto">
          <a:xfrm>
            <a:off x="9355783" y="4970136"/>
            <a:ext cx="2682827" cy="26986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CLP: Advanced Programming in C*</a:t>
            </a:r>
          </a:p>
        </p:txBody>
      </p:sp>
      <p:sp>
        <p:nvSpPr>
          <p:cNvPr id="269" name="Freeform 6"/>
          <p:cNvSpPr>
            <a:spLocks noChangeAspect="1" noEditPoints="1"/>
          </p:cNvSpPr>
          <p:nvPr/>
        </p:nvSpPr>
        <p:spPr bwMode="auto">
          <a:xfrm>
            <a:off x="5959749" y="5180761"/>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270" name="Rectangle 269"/>
          <p:cNvSpPr/>
          <p:nvPr/>
        </p:nvSpPr>
        <p:spPr bwMode="auto">
          <a:xfrm>
            <a:off x="9355784" y="5205255"/>
            <a:ext cx="2696199" cy="1864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a:solidFill>
                  <a:srgbClr val="004C69"/>
                </a:solidFill>
                <a:latin typeface="Arial"/>
                <a:ea typeface="Arial Narrow" charset="0"/>
                <a:cs typeface="Arial Narrow" charset="0"/>
              </a:rPr>
              <a:t>CPP: Advanced </a:t>
            </a:r>
            <a:r>
              <a:rPr lang="en-US" sz="1067" b="1" dirty="0">
                <a:solidFill>
                  <a:srgbClr val="004C69"/>
                </a:solidFill>
                <a:latin typeface="Arial"/>
                <a:ea typeface="Arial Narrow" charset="0"/>
                <a:cs typeface="Arial Narrow" charset="0"/>
              </a:rPr>
              <a:t>Programming in C++*</a:t>
            </a:r>
          </a:p>
        </p:txBody>
      </p:sp>
      <p:sp>
        <p:nvSpPr>
          <p:cNvPr id="225" name="Rectangle 224"/>
          <p:cNvSpPr/>
          <p:nvPr/>
        </p:nvSpPr>
        <p:spPr bwMode="auto">
          <a:xfrm>
            <a:off x="9349011" y="4558908"/>
            <a:ext cx="220922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a:solidFill>
                  <a:srgbClr val="004C69"/>
                </a:solidFill>
                <a:latin typeface="Arial"/>
                <a:ea typeface="Arial Narrow" charset="0"/>
                <a:cs typeface="Arial Narrow" charset="0"/>
              </a:rPr>
              <a:t>NDG Linux II</a:t>
            </a:r>
            <a:endParaRPr lang="en-US" sz="1067" b="1" dirty="0">
              <a:solidFill>
                <a:srgbClr val="004C69"/>
              </a:solidFill>
              <a:latin typeface="Arial"/>
              <a:ea typeface="Arial Narrow" charset="0"/>
              <a:cs typeface="Arial Narrow" charset="0"/>
            </a:endParaRPr>
          </a:p>
        </p:txBody>
      </p:sp>
      <p:sp>
        <p:nvSpPr>
          <p:cNvPr id="224" name="Rectangle 223"/>
          <p:cNvSpPr/>
          <p:nvPr/>
        </p:nvSpPr>
        <p:spPr bwMode="auto">
          <a:xfrm>
            <a:off x="6006676" y="4939452"/>
            <a:ext cx="330464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CLA: Programming Essentials in C</a:t>
            </a:r>
          </a:p>
        </p:txBody>
      </p:sp>
      <p:sp>
        <p:nvSpPr>
          <p:cNvPr id="238" name="Rectangle 237"/>
          <p:cNvSpPr/>
          <p:nvPr/>
        </p:nvSpPr>
        <p:spPr bwMode="auto">
          <a:xfrm>
            <a:off x="10255777" y="1316312"/>
            <a:ext cx="892927" cy="389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a:solidFill>
                  <a:srgbClr val="367187">
                    <a:lumMod val="75000"/>
                  </a:srgbClr>
                </a:solidFill>
                <a:latin typeface="Arial"/>
                <a:ea typeface="Arial Narrow" charset="0"/>
                <a:cs typeface="Arial Narrow" charset="0"/>
              </a:rPr>
              <a:t>NetRiders</a:t>
            </a:r>
            <a:endParaRPr lang="en-US" sz="1067" b="1" dirty="0">
              <a:solidFill>
                <a:srgbClr val="367187">
                  <a:lumMod val="75000"/>
                </a:srgbClr>
              </a:solidFill>
              <a:latin typeface="Arial"/>
              <a:ea typeface="Arial Narrow" charset="0"/>
              <a:cs typeface="Arial Narrow" charset="0"/>
            </a:endParaRPr>
          </a:p>
        </p:txBody>
      </p:sp>
      <p:sp>
        <p:nvSpPr>
          <p:cNvPr id="244" name="Rectangle 243"/>
          <p:cNvSpPr/>
          <p:nvPr/>
        </p:nvSpPr>
        <p:spPr bwMode="auto">
          <a:xfrm>
            <a:off x="11085515" y="1316312"/>
            <a:ext cx="1047417" cy="389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dirty="0">
                <a:solidFill>
                  <a:srgbClr val="367187">
                    <a:lumMod val="75000"/>
                  </a:srgbClr>
                </a:solidFill>
                <a:latin typeface="Arial"/>
                <a:ea typeface="Arial Narrow" charset="0"/>
                <a:cs typeface="Arial Narrow" charset="0"/>
              </a:rPr>
              <a:t>Talent Bridge</a:t>
            </a:r>
          </a:p>
        </p:txBody>
      </p:sp>
      <p:sp>
        <p:nvSpPr>
          <p:cNvPr id="250" name="Rectangle 249"/>
          <p:cNvSpPr/>
          <p:nvPr/>
        </p:nvSpPr>
        <p:spPr bwMode="auto">
          <a:xfrm>
            <a:off x="8949633" y="1316312"/>
            <a:ext cx="1369336" cy="389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dirty="0">
                <a:solidFill>
                  <a:srgbClr val="367187">
                    <a:lumMod val="75000"/>
                  </a:srgbClr>
                </a:solidFill>
                <a:latin typeface="Arial"/>
                <a:ea typeface="Arial Narrow" charset="0"/>
                <a:cs typeface="Arial Narrow" charset="0"/>
              </a:rPr>
              <a:t>Prototyping Lab</a:t>
            </a:r>
          </a:p>
        </p:txBody>
      </p:sp>
      <p:sp>
        <p:nvSpPr>
          <p:cNvPr id="256" name="Rectangle 255"/>
          <p:cNvSpPr/>
          <p:nvPr/>
        </p:nvSpPr>
        <p:spPr bwMode="auto">
          <a:xfrm>
            <a:off x="7994408" y="1316312"/>
            <a:ext cx="1018417" cy="389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dirty="0">
                <a:solidFill>
                  <a:srgbClr val="367187">
                    <a:lumMod val="75000"/>
                  </a:srgbClr>
                </a:solidFill>
                <a:latin typeface="Arial"/>
                <a:ea typeface="Arial Narrow" charset="0"/>
                <a:cs typeface="Arial Narrow" charset="0"/>
              </a:rPr>
              <a:t>Hackathons</a:t>
            </a:r>
          </a:p>
        </p:txBody>
      </p:sp>
      <p:sp>
        <p:nvSpPr>
          <p:cNvPr id="262" name="Rectangle 261"/>
          <p:cNvSpPr/>
          <p:nvPr/>
        </p:nvSpPr>
        <p:spPr bwMode="auto">
          <a:xfrm>
            <a:off x="6924543" y="1316312"/>
            <a:ext cx="1133057" cy="3899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dirty="0">
                <a:solidFill>
                  <a:srgbClr val="367187">
                    <a:lumMod val="75000"/>
                  </a:srgbClr>
                </a:solidFill>
                <a:latin typeface="Arial"/>
                <a:ea typeface="Arial Narrow" charset="0"/>
                <a:cs typeface="Arial Narrow" charset="0"/>
              </a:rPr>
              <a:t>Packet Tracer</a:t>
            </a:r>
          </a:p>
        </p:txBody>
      </p:sp>
      <p:sp>
        <p:nvSpPr>
          <p:cNvPr id="7" name="Rectangle 6"/>
          <p:cNvSpPr/>
          <p:nvPr/>
        </p:nvSpPr>
        <p:spPr>
          <a:xfrm>
            <a:off x="5998618" y="5112858"/>
            <a:ext cx="2616422" cy="256545"/>
          </a:xfrm>
          <a:prstGeom prst="rect">
            <a:avLst/>
          </a:prstGeom>
        </p:spPr>
        <p:txBody>
          <a:bodyPr wrap="none">
            <a:spAutoFit/>
          </a:bodyPr>
          <a:lstStyle/>
          <a:p>
            <a:pPr defTabSz="609427" fontAlgn="base">
              <a:spcBef>
                <a:spcPct val="0"/>
              </a:spcBef>
              <a:spcAft>
                <a:spcPct val="0"/>
              </a:spcAft>
            </a:pPr>
            <a:r>
              <a:rPr lang="en-US" sz="1067" b="1" dirty="0">
                <a:solidFill>
                  <a:srgbClr val="004C69"/>
                </a:solidFill>
                <a:latin typeface="Arial" charset="0"/>
                <a:ea typeface="Arial Narrow" charset="0"/>
                <a:cs typeface="Arial Narrow" charset="0"/>
              </a:rPr>
              <a:t>CPA: Programming Essentials in C++</a:t>
            </a:r>
          </a:p>
        </p:txBody>
      </p:sp>
      <p:sp>
        <p:nvSpPr>
          <p:cNvPr id="275" name="Rectangle 274"/>
          <p:cNvSpPr/>
          <p:nvPr/>
        </p:nvSpPr>
        <p:spPr bwMode="auto">
          <a:xfrm>
            <a:off x="9349011" y="4390636"/>
            <a:ext cx="2209220"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NDG Linux I</a:t>
            </a:r>
          </a:p>
        </p:txBody>
      </p:sp>
      <p:sp>
        <p:nvSpPr>
          <p:cNvPr id="234" name="Rectangle 233"/>
          <p:cNvSpPr/>
          <p:nvPr/>
        </p:nvSpPr>
        <p:spPr bwMode="auto">
          <a:xfrm>
            <a:off x="4769383" y="3989790"/>
            <a:ext cx="3573945" cy="4246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endParaRPr lang="en-US" sz="1067" b="1" dirty="0">
              <a:solidFill>
                <a:srgbClr val="004C69"/>
              </a:solidFill>
              <a:latin typeface="Arial"/>
              <a:ea typeface="Arial Narrow" charset="0"/>
              <a:cs typeface="Arial Narrow" charset="0"/>
            </a:endParaRPr>
          </a:p>
        </p:txBody>
      </p:sp>
      <p:sp>
        <p:nvSpPr>
          <p:cNvPr id="226" name="Rectangle 225"/>
          <p:cNvSpPr/>
          <p:nvPr/>
        </p:nvSpPr>
        <p:spPr bwMode="auto">
          <a:xfrm>
            <a:off x="5986206" y="4141757"/>
            <a:ext cx="3304645"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err="1">
                <a:solidFill>
                  <a:srgbClr val="004C69"/>
                </a:solidFill>
                <a:latin typeface="Arial"/>
                <a:ea typeface="Arial Narrow" charset="0"/>
                <a:cs typeface="Arial Narrow" charset="0"/>
              </a:rPr>
              <a:t>IoT</a:t>
            </a:r>
            <a:r>
              <a:rPr lang="en-US" sz="1067" b="1" dirty="0">
                <a:solidFill>
                  <a:srgbClr val="004C69"/>
                </a:solidFill>
                <a:latin typeface="Arial"/>
                <a:ea typeface="Arial Narrow" charset="0"/>
                <a:cs typeface="Arial Narrow" charset="0"/>
              </a:rPr>
              <a:t> Security</a:t>
            </a:r>
          </a:p>
        </p:txBody>
      </p:sp>
      <p:sp>
        <p:nvSpPr>
          <p:cNvPr id="236" name="Rectangle 235"/>
          <p:cNvSpPr/>
          <p:nvPr/>
        </p:nvSpPr>
        <p:spPr bwMode="auto">
          <a:xfrm>
            <a:off x="5993803" y="5685148"/>
            <a:ext cx="2913399" cy="1918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Emerging Tech Workshop: </a:t>
            </a:r>
            <a:r>
              <a:rPr lang="en-US" sz="1067" dirty="0">
                <a:solidFill>
                  <a:srgbClr val="004C69"/>
                </a:solidFill>
                <a:latin typeface="Arial"/>
                <a:ea typeface="Arial Narrow" charset="0"/>
                <a:cs typeface="Arial Narrow" charset="0"/>
              </a:rPr>
              <a:t>Collaboration / Spark API</a:t>
            </a:r>
          </a:p>
          <a:p>
            <a:pPr defTabSz="609427" fontAlgn="base">
              <a:spcBef>
                <a:spcPct val="0"/>
              </a:spcBef>
              <a:spcAft>
                <a:spcPct val="0"/>
              </a:spcAft>
            </a:pPr>
            <a:endParaRPr lang="en-US" sz="1067" b="1" dirty="0">
              <a:solidFill>
                <a:srgbClr val="004C69"/>
              </a:solidFill>
              <a:latin typeface="Arial"/>
              <a:ea typeface="Arial Narrow" charset="0"/>
              <a:cs typeface="Arial Narrow" charset="0"/>
            </a:endParaRPr>
          </a:p>
        </p:txBody>
      </p:sp>
      <p:sp>
        <p:nvSpPr>
          <p:cNvPr id="237" name="Rectangle 236"/>
          <p:cNvSpPr/>
          <p:nvPr/>
        </p:nvSpPr>
        <p:spPr bwMode="auto">
          <a:xfrm>
            <a:off x="6003144" y="3845245"/>
            <a:ext cx="2932703" cy="3997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IoT Fundamentals: </a:t>
            </a:r>
            <a:r>
              <a:rPr lang="en-US" sz="1067" dirty="0">
                <a:solidFill>
                  <a:srgbClr val="004C69"/>
                </a:solidFill>
                <a:latin typeface="Arial"/>
                <a:ea typeface="Arial Narrow" charset="0"/>
                <a:cs typeface="Arial Narrow" charset="0"/>
              </a:rPr>
              <a:t>Connecting Things, </a:t>
            </a:r>
          </a:p>
          <a:p>
            <a:pPr defTabSz="609427" fontAlgn="base">
              <a:spcBef>
                <a:spcPct val="0"/>
              </a:spcBef>
              <a:spcAft>
                <a:spcPct val="0"/>
              </a:spcAft>
            </a:pPr>
            <a:r>
              <a:rPr lang="en-US" sz="1067" dirty="0">
                <a:solidFill>
                  <a:srgbClr val="004C69"/>
                </a:solidFill>
                <a:latin typeface="Arial"/>
                <a:ea typeface="Arial Narrow" charset="0"/>
                <a:cs typeface="Arial Narrow" charset="0"/>
              </a:rPr>
              <a:t>Big Data &amp; Analytics, Hackathon Playbook </a:t>
            </a:r>
          </a:p>
        </p:txBody>
      </p:sp>
      <p:sp>
        <p:nvSpPr>
          <p:cNvPr id="276" name="Freeform 6"/>
          <p:cNvSpPr>
            <a:spLocks noChangeAspect="1" noEditPoints="1"/>
          </p:cNvSpPr>
          <p:nvPr/>
        </p:nvSpPr>
        <p:spPr bwMode="auto">
          <a:xfrm>
            <a:off x="5948862" y="4497015"/>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277" name="Freeform 6"/>
          <p:cNvSpPr>
            <a:spLocks noChangeAspect="1" noEditPoints="1"/>
          </p:cNvSpPr>
          <p:nvPr/>
        </p:nvSpPr>
        <p:spPr bwMode="auto">
          <a:xfrm>
            <a:off x="5948862" y="4662703"/>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14" name="Freeform 6"/>
          <p:cNvSpPr>
            <a:spLocks noChangeAspect="1" noEditPoints="1"/>
          </p:cNvSpPr>
          <p:nvPr/>
        </p:nvSpPr>
        <p:spPr bwMode="auto">
          <a:xfrm>
            <a:off x="9317615" y="2956871"/>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17" name="Freeform 6"/>
          <p:cNvSpPr>
            <a:spLocks noChangeAspect="1" noEditPoints="1"/>
          </p:cNvSpPr>
          <p:nvPr/>
        </p:nvSpPr>
        <p:spPr bwMode="auto">
          <a:xfrm>
            <a:off x="9332050" y="3412815"/>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20" name="Freeform 6"/>
          <p:cNvSpPr>
            <a:spLocks noChangeAspect="1" noEditPoints="1"/>
          </p:cNvSpPr>
          <p:nvPr/>
        </p:nvSpPr>
        <p:spPr bwMode="auto">
          <a:xfrm>
            <a:off x="9332050" y="3625452"/>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23" name="Freeform 6"/>
          <p:cNvSpPr>
            <a:spLocks noChangeAspect="1" noEditPoints="1"/>
          </p:cNvSpPr>
          <p:nvPr/>
        </p:nvSpPr>
        <p:spPr bwMode="auto">
          <a:xfrm>
            <a:off x="9332050" y="4470936"/>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26" name="Freeform 6"/>
          <p:cNvSpPr>
            <a:spLocks noChangeAspect="1" noEditPoints="1"/>
          </p:cNvSpPr>
          <p:nvPr/>
        </p:nvSpPr>
        <p:spPr bwMode="auto">
          <a:xfrm>
            <a:off x="9332050" y="4640687"/>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28" name="Freeform 6"/>
          <p:cNvSpPr>
            <a:spLocks noChangeAspect="1" noEditPoints="1"/>
          </p:cNvSpPr>
          <p:nvPr/>
        </p:nvSpPr>
        <p:spPr bwMode="auto">
          <a:xfrm>
            <a:off x="9339707" y="5060893"/>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29" name="Freeform 6"/>
          <p:cNvSpPr>
            <a:spLocks noChangeAspect="1" noEditPoints="1"/>
          </p:cNvSpPr>
          <p:nvPr/>
        </p:nvSpPr>
        <p:spPr bwMode="auto">
          <a:xfrm>
            <a:off x="9339707" y="5230644"/>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grpSp>
        <p:nvGrpSpPr>
          <p:cNvPr id="38" name="Group 37"/>
          <p:cNvGrpSpPr/>
          <p:nvPr/>
        </p:nvGrpSpPr>
        <p:grpSpPr>
          <a:xfrm>
            <a:off x="5482966" y="1706264"/>
            <a:ext cx="3355069" cy="5092189"/>
            <a:chOff x="4402459" y="1663025"/>
            <a:chExt cx="2332972" cy="3357002"/>
          </a:xfrm>
        </p:grpSpPr>
        <p:cxnSp>
          <p:nvCxnSpPr>
            <p:cNvPr id="91" name="Straight Connector 90"/>
            <p:cNvCxnSpPr/>
            <p:nvPr/>
          </p:nvCxnSpPr>
          <p:spPr>
            <a:xfrm>
              <a:off x="6735431" y="1663025"/>
              <a:ext cx="0" cy="3342451"/>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4402459" y="1677576"/>
              <a:ext cx="0" cy="3342451"/>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0" name="TextBox 339"/>
          <p:cNvSpPr txBox="1"/>
          <p:nvPr/>
        </p:nvSpPr>
        <p:spPr>
          <a:xfrm>
            <a:off x="830129" y="1083277"/>
            <a:ext cx="1818126" cy="256545"/>
          </a:xfrm>
          <a:prstGeom prst="rect">
            <a:avLst/>
          </a:prstGeom>
          <a:noFill/>
        </p:spPr>
        <p:txBody>
          <a:bodyPr wrap="none" rtlCol="0">
            <a:spAutoFit/>
          </a:bodyPr>
          <a:lstStyle/>
          <a:p>
            <a:pPr defTabSz="609585" fontAlgn="base">
              <a:spcBef>
                <a:spcPct val="0"/>
              </a:spcBef>
              <a:spcAft>
                <a:spcPct val="0"/>
              </a:spcAft>
            </a:pPr>
            <a:r>
              <a:rPr lang="en-US" sz="1067" dirty="0">
                <a:solidFill>
                  <a:srgbClr val="58585B"/>
                </a:solidFill>
                <a:latin typeface="Arial" charset="0"/>
                <a:ea typeface="ＭＳ Ｐゴシック" pitchFamily="34" charset="-128"/>
              </a:rPr>
              <a:t>Instructor Training required</a:t>
            </a:r>
          </a:p>
        </p:txBody>
      </p:sp>
      <p:cxnSp>
        <p:nvCxnSpPr>
          <p:cNvPr id="343" name="Straight Connector 342"/>
          <p:cNvCxnSpPr/>
          <p:nvPr/>
        </p:nvCxnSpPr>
        <p:spPr>
          <a:xfrm>
            <a:off x="2765189" y="1764801"/>
            <a:ext cx="0" cy="496548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25942" y="2645293"/>
            <a:ext cx="304800" cy="309169"/>
            <a:chOff x="339157" y="2588348"/>
            <a:chExt cx="228600" cy="231877"/>
          </a:xfrm>
        </p:grpSpPr>
        <p:grpSp>
          <p:nvGrpSpPr>
            <p:cNvPr id="346" name="Group 345"/>
            <p:cNvGrpSpPr>
              <a:grpSpLocks noChangeAspect="1"/>
            </p:cNvGrpSpPr>
            <p:nvPr/>
          </p:nvGrpSpPr>
          <p:grpSpPr>
            <a:xfrm>
              <a:off x="339157" y="2588348"/>
              <a:ext cx="228600" cy="231877"/>
              <a:chOff x="2632787" y="1629410"/>
              <a:chExt cx="1817884" cy="1795938"/>
            </a:xfrm>
          </p:grpSpPr>
          <p:sp>
            <p:nvSpPr>
              <p:cNvPr id="352" name="Chord 351"/>
              <p:cNvSpPr/>
              <p:nvPr/>
            </p:nvSpPr>
            <p:spPr>
              <a:xfrm>
                <a:off x="2656794" y="1631471"/>
                <a:ext cx="1793877" cy="1793877"/>
              </a:xfrm>
              <a:prstGeom prst="chord">
                <a:avLst>
                  <a:gd name="adj1" fmla="val 5467745"/>
                  <a:gd name="adj2" fmla="val 1620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sp>
            <p:nvSpPr>
              <p:cNvPr id="353" name="Chord 352"/>
              <p:cNvSpPr/>
              <p:nvPr/>
            </p:nvSpPr>
            <p:spPr>
              <a:xfrm rot="10800000">
                <a:off x="2632787" y="1629410"/>
                <a:ext cx="1793877" cy="1793877"/>
              </a:xfrm>
              <a:prstGeom prst="chord">
                <a:avLst>
                  <a:gd name="adj1" fmla="val 5403900"/>
                  <a:gd name="adj2" fmla="val 16200000"/>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FFFFFF"/>
                  </a:solidFill>
                  <a:latin typeface="Arial"/>
                </a:endParaRPr>
              </a:p>
            </p:txBody>
          </p:sp>
        </p:grpSp>
        <p:grpSp>
          <p:nvGrpSpPr>
            <p:cNvPr id="110" name="Group 109"/>
            <p:cNvGrpSpPr>
              <a:grpSpLocks noChangeAspect="1"/>
            </p:cNvGrpSpPr>
            <p:nvPr/>
          </p:nvGrpSpPr>
          <p:grpSpPr>
            <a:xfrm>
              <a:off x="357190" y="2631340"/>
              <a:ext cx="184995" cy="148798"/>
              <a:chOff x="-752475" y="1824038"/>
              <a:chExt cx="439737" cy="344488"/>
            </a:xfrm>
          </p:grpSpPr>
          <p:sp>
            <p:nvSpPr>
              <p:cNvPr id="111" name="Oval 110"/>
              <p:cNvSpPr>
                <a:spLocks noChangeArrowheads="1"/>
              </p:cNvSpPr>
              <p:nvPr/>
            </p:nvSpPr>
            <p:spPr bwMode="auto">
              <a:xfrm>
                <a:off x="-552450" y="2122488"/>
                <a:ext cx="42862" cy="46038"/>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38" name="Freeform 137"/>
              <p:cNvSpPr>
                <a:spLocks/>
              </p:cNvSpPr>
              <p:nvPr/>
            </p:nvSpPr>
            <p:spPr bwMode="auto">
              <a:xfrm>
                <a:off x="-752475" y="1824038"/>
                <a:ext cx="439737" cy="112713"/>
              </a:xfrm>
              <a:custGeom>
                <a:avLst/>
                <a:gdLst>
                  <a:gd name="T0" fmla="*/ 112 w 114"/>
                  <a:gd name="T1" fmla="*/ 20 h 29"/>
                  <a:gd name="T2" fmla="*/ 57 w 114"/>
                  <a:gd name="T3" fmla="*/ 0 h 29"/>
                  <a:gd name="T4" fmla="*/ 3 w 114"/>
                  <a:gd name="T5" fmla="*/ 20 h 29"/>
                  <a:gd name="T6" fmla="*/ 2 w 114"/>
                  <a:gd name="T7" fmla="*/ 26 h 29"/>
                  <a:gd name="T8" fmla="*/ 8 w 114"/>
                  <a:gd name="T9" fmla="*/ 27 h 29"/>
                  <a:gd name="T10" fmla="*/ 57 w 114"/>
                  <a:gd name="T11" fmla="*/ 9 h 29"/>
                  <a:gd name="T12" fmla="*/ 106 w 114"/>
                  <a:gd name="T13" fmla="*/ 27 h 29"/>
                  <a:gd name="T14" fmla="*/ 109 w 114"/>
                  <a:gd name="T15" fmla="*/ 28 h 29"/>
                  <a:gd name="T16" fmla="*/ 112 w 114"/>
                  <a:gd name="T17" fmla="*/ 26 h 29"/>
                  <a:gd name="T18" fmla="*/ 112 w 114"/>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9">
                    <a:moveTo>
                      <a:pt x="112" y="20"/>
                    </a:moveTo>
                    <a:cubicBezTo>
                      <a:pt x="96" y="6"/>
                      <a:pt x="78" y="0"/>
                      <a:pt x="57" y="0"/>
                    </a:cubicBezTo>
                    <a:cubicBezTo>
                      <a:pt x="37" y="0"/>
                      <a:pt x="18" y="6"/>
                      <a:pt x="3" y="20"/>
                    </a:cubicBezTo>
                    <a:cubicBezTo>
                      <a:pt x="0" y="21"/>
                      <a:pt x="0" y="24"/>
                      <a:pt x="2" y="26"/>
                    </a:cubicBezTo>
                    <a:cubicBezTo>
                      <a:pt x="4" y="28"/>
                      <a:pt x="7" y="29"/>
                      <a:pt x="8" y="27"/>
                    </a:cubicBezTo>
                    <a:cubicBezTo>
                      <a:pt x="22" y="15"/>
                      <a:pt x="39" y="9"/>
                      <a:pt x="57" y="9"/>
                    </a:cubicBezTo>
                    <a:cubicBezTo>
                      <a:pt x="75" y="9"/>
                      <a:pt x="92" y="15"/>
                      <a:pt x="106" y="27"/>
                    </a:cubicBezTo>
                    <a:cubicBezTo>
                      <a:pt x="106" y="27"/>
                      <a:pt x="107" y="28"/>
                      <a:pt x="109" y="28"/>
                    </a:cubicBezTo>
                    <a:cubicBezTo>
                      <a:pt x="110" y="28"/>
                      <a:pt x="111" y="27"/>
                      <a:pt x="112" y="26"/>
                    </a:cubicBezTo>
                    <a:cubicBezTo>
                      <a:pt x="114" y="24"/>
                      <a:pt x="114" y="21"/>
                      <a:pt x="112" y="20"/>
                    </a:cubicBezTo>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39" name="Freeform 138"/>
              <p:cNvSpPr>
                <a:spLocks/>
              </p:cNvSpPr>
              <p:nvPr/>
            </p:nvSpPr>
            <p:spPr bwMode="auto">
              <a:xfrm>
                <a:off x="-679450" y="1925638"/>
                <a:ext cx="293687" cy="80963"/>
              </a:xfrm>
              <a:custGeom>
                <a:avLst/>
                <a:gdLst>
                  <a:gd name="T0" fmla="*/ 74 w 76"/>
                  <a:gd name="T1" fmla="*/ 12 h 21"/>
                  <a:gd name="T2" fmla="*/ 38 w 76"/>
                  <a:gd name="T3" fmla="*/ 0 h 21"/>
                  <a:gd name="T4" fmla="*/ 3 w 76"/>
                  <a:gd name="T5" fmla="*/ 12 h 21"/>
                  <a:gd name="T6" fmla="*/ 2 w 76"/>
                  <a:gd name="T7" fmla="*/ 19 h 21"/>
                  <a:gd name="T8" fmla="*/ 9 w 76"/>
                  <a:gd name="T9" fmla="*/ 19 h 21"/>
                  <a:gd name="T10" fmla="*/ 38 w 76"/>
                  <a:gd name="T11" fmla="*/ 9 h 21"/>
                  <a:gd name="T12" fmla="*/ 68 w 76"/>
                  <a:gd name="T13" fmla="*/ 19 h 21"/>
                  <a:gd name="T14" fmla="*/ 71 w 76"/>
                  <a:gd name="T15" fmla="*/ 21 h 21"/>
                  <a:gd name="T16" fmla="*/ 74 w 76"/>
                  <a:gd name="T17" fmla="*/ 19 h 21"/>
                  <a:gd name="T18" fmla="*/ 74 w 76"/>
                  <a:gd name="T1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1">
                    <a:moveTo>
                      <a:pt x="74" y="12"/>
                    </a:moveTo>
                    <a:cubicBezTo>
                      <a:pt x="63" y="4"/>
                      <a:pt x="51" y="0"/>
                      <a:pt x="38" y="0"/>
                    </a:cubicBezTo>
                    <a:cubicBezTo>
                      <a:pt x="25" y="0"/>
                      <a:pt x="13" y="4"/>
                      <a:pt x="3" y="12"/>
                    </a:cubicBezTo>
                    <a:cubicBezTo>
                      <a:pt x="1" y="14"/>
                      <a:pt x="0" y="17"/>
                      <a:pt x="2" y="19"/>
                    </a:cubicBezTo>
                    <a:cubicBezTo>
                      <a:pt x="3" y="21"/>
                      <a:pt x="6" y="21"/>
                      <a:pt x="9" y="19"/>
                    </a:cubicBezTo>
                    <a:cubicBezTo>
                      <a:pt x="17" y="12"/>
                      <a:pt x="28" y="9"/>
                      <a:pt x="38" y="9"/>
                    </a:cubicBezTo>
                    <a:cubicBezTo>
                      <a:pt x="49" y="9"/>
                      <a:pt x="59" y="12"/>
                      <a:pt x="68" y="19"/>
                    </a:cubicBezTo>
                    <a:cubicBezTo>
                      <a:pt x="69" y="20"/>
                      <a:pt x="70" y="21"/>
                      <a:pt x="71" y="21"/>
                    </a:cubicBezTo>
                    <a:cubicBezTo>
                      <a:pt x="72" y="21"/>
                      <a:pt x="74" y="20"/>
                      <a:pt x="74" y="19"/>
                    </a:cubicBezTo>
                    <a:cubicBezTo>
                      <a:pt x="76" y="17"/>
                      <a:pt x="76" y="14"/>
                      <a:pt x="74" y="12"/>
                    </a:cubicBezTo>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40" name="Freeform 139"/>
              <p:cNvSpPr>
                <a:spLocks/>
              </p:cNvSpPr>
              <p:nvPr/>
            </p:nvSpPr>
            <p:spPr bwMode="auto">
              <a:xfrm>
                <a:off x="-609600" y="2022476"/>
                <a:ext cx="153987" cy="57150"/>
              </a:xfrm>
              <a:custGeom>
                <a:avLst/>
                <a:gdLst>
                  <a:gd name="T0" fmla="*/ 38 w 40"/>
                  <a:gd name="T1" fmla="*/ 5 h 15"/>
                  <a:gd name="T2" fmla="*/ 20 w 40"/>
                  <a:gd name="T3" fmla="*/ 0 h 15"/>
                  <a:gd name="T4" fmla="*/ 3 w 40"/>
                  <a:gd name="T5" fmla="*/ 5 h 15"/>
                  <a:gd name="T6" fmla="*/ 1 w 40"/>
                  <a:gd name="T7" fmla="*/ 12 h 15"/>
                  <a:gd name="T8" fmla="*/ 8 w 40"/>
                  <a:gd name="T9" fmla="*/ 13 h 15"/>
                  <a:gd name="T10" fmla="*/ 32 w 40"/>
                  <a:gd name="T11" fmla="*/ 13 h 15"/>
                  <a:gd name="T12" fmla="*/ 35 w 40"/>
                  <a:gd name="T13" fmla="*/ 14 h 15"/>
                  <a:gd name="T14" fmla="*/ 39 w 40"/>
                  <a:gd name="T15" fmla="*/ 12 h 15"/>
                  <a:gd name="T16" fmla="*/ 38 w 40"/>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
                    <a:moveTo>
                      <a:pt x="38" y="5"/>
                    </a:moveTo>
                    <a:cubicBezTo>
                      <a:pt x="32" y="2"/>
                      <a:pt x="26" y="0"/>
                      <a:pt x="20" y="0"/>
                    </a:cubicBezTo>
                    <a:cubicBezTo>
                      <a:pt x="14" y="0"/>
                      <a:pt x="8" y="2"/>
                      <a:pt x="3" y="5"/>
                    </a:cubicBezTo>
                    <a:cubicBezTo>
                      <a:pt x="0" y="7"/>
                      <a:pt x="0" y="10"/>
                      <a:pt x="1" y="12"/>
                    </a:cubicBezTo>
                    <a:cubicBezTo>
                      <a:pt x="3" y="14"/>
                      <a:pt x="5" y="15"/>
                      <a:pt x="8" y="13"/>
                    </a:cubicBezTo>
                    <a:cubicBezTo>
                      <a:pt x="15" y="8"/>
                      <a:pt x="25" y="8"/>
                      <a:pt x="32" y="13"/>
                    </a:cubicBezTo>
                    <a:cubicBezTo>
                      <a:pt x="33" y="14"/>
                      <a:pt x="34" y="14"/>
                      <a:pt x="35" y="14"/>
                    </a:cubicBezTo>
                    <a:cubicBezTo>
                      <a:pt x="36" y="14"/>
                      <a:pt x="38" y="13"/>
                      <a:pt x="39" y="12"/>
                    </a:cubicBezTo>
                    <a:cubicBezTo>
                      <a:pt x="40" y="10"/>
                      <a:pt x="40" y="7"/>
                      <a:pt x="38" y="5"/>
                    </a:cubicBezTo>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41" name="Freeform 140"/>
              <p:cNvSpPr>
                <a:spLocks/>
              </p:cNvSpPr>
              <p:nvPr/>
            </p:nvSpPr>
            <p:spPr bwMode="auto">
              <a:xfrm>
                <a:off x="-555625" y="2122488"/>
                <a:ext cx="23812" cy="46038"/>
              </a:xfrm>
              <a:custGeom>
                <a:avLst/>
                <a:gdLst>
                  <a:gd name="T0" fmla="*/ 6 w 6"/>
                  <a:gd name="T1" fmla="*/ 0 h 12"/>
                  <a:gd name="T2" fmla="*/ 0 w 6"/>
                  <a:gd name="T3" fmla="*/ 6 h 12"/>
                  <a:gd name="T4" fmla="*/ 6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0"/>
                      <a:pt x="0" y="3"/>
                      <a:pt x="0" y="6"/>
                    </a:cubicBezTo>
                    <a:cubicBezTo>
                      <a:pt x="0" y="9"/>
                      <a:pt x="2" y="12"/>
                      <a:pt x="6" y="12"/>
                    </a:cubicBezTo>
                    <a:lnTo>
                      <a:pt x="6"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42" name="Freeform 141"/>
              <p:cNvSpPr>
                <a:spLocks/>
              </p:cNvSpPr>
              <p:nvPr/>
            </p:nvSpPr>
            <p:spPr bwMode="auto">
              <a:xfrm>
                <a:off x="-752475" y="1824038"/>
                <a:ext cx="220662" cy="112713"/>
              </a:xfrm>
              <a:custGeom>
                <a:avLst/>
                <a:gdLst>
                  <a:gd name="T0" fmla="*/ 57 w 57"/>
                  <a:gd name="T1" fmla="*/ 0 h 29"/>
                  <a:gd name="T2" fmla="*/ 57 w 57"/>
                  <a:gd name="T3" fmla="*/ 0 h 29"/>
                  <a:gd name="T4" fmla="*/ 2 w 57"/>
                  <a:gd name="T5" fmla="*/ 20 h 29"/>
                  <a:gd name="T6" fmla="*/ 2 w 57"/>
                  <a:gd name="T7" fmla="*/ 26 h 29"/>
                  <a:gd name="T8" fmla="*/ 8 w 57"/>
                  <a:gd name="T9" fmla="*/ 27 h 29"/>
                  <a:gd name="T10" fmla="*/ 57 w 57"/>
                  <a:gd name="T11" fmla="*/ 9 h 29"/>
                  <a:gd name="T12" fmla="*/ 57 w 57"/>
                  <a:gd name="T13" fmla="*/ 9 h 29"/>
                  <a:gd name="T14" fmla="*/ 57 w 5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9">
                    <a:moveTo>
                      <a:pt x="57" y="0"/>
                    </a:moveTo>
                    <a:cubicBezTo>
                      <a:pt x="57" y="0"/>
                      <a:pt x="57" y="0"/>
                      <a:pt x="57" y="0"/>
                    </a:cubicBezTo>
                    <a:cubicBezTo>
                      <a:pt x="36" y="0"/>
                      <a:pt x="18" y="6"/>
                      <a:pt x="2" y="20"/>
                    </a:cubicBezTo>
                    <a:cubicBezTo>
                      <a:pt x="0" y="21"/>
                      <a:pt x="0" y="24"/>
                      <a:pt x="2" y="26"/>
                    </a:cubicBezTo>
                    <a:cubicBezTo>
                      <a:pt x="4" y="28"/>
                      <a:pt x="7" y="29"/>
                      <a:pt x="8" y="27"/>
                    </a:cubicBezTo>
                    <a:cubicBezTo>
                      <a:pt x="22" y="15"/>
                      <a:pt x="39" y="9"/>
                      <a:pt x="57" y="9"/>
                    </a:cubicBezTo>
                    <a:cubicBezTo>
                      <a:pt x="57" y="9"/>
                      <a:pt x="57" y="9"/>
                      <a:pt x="57" y="9"/>
                    </a:cubicBezTo>
                    <a:lnTo>
                      <a:pt x="57"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43" name="Freeform 142"/>
              <p:cNvSpPr>
                <a:spLocks/>
              </p:cNvSpPr>
              <p:nvPr/>
            </p:nvSpPr>
            <p:spPr bwMode="auto">
              <a:xfrm>
                <a:off x="-679450" y="1925638"/>
                <a:ext cx="147637" cy="80963"/>
              </a:xfrm>
              <a:custGeom>
                <a:avLst/>
                <a:gdLst>
                  <a:gd name="T0" fmla="*/ 38 w 38"/>
                  <a:gd name="T1" fmla="*/ 0 h 21"/>
                  <a:gd name="T2" fmla="*/ 3 w 38"/>
                  <a:gd name="T3" fmla="*/ 12 h 21"/>
                  <a:gd name="T4" fmla="*/ 2 w 38"/>
                  <a:gd name="T5" fmla="*/ 19 h 21"/>
                  <a:gd name="T6" fmla="*/ 8 w 38"/>
                  <a:gd name="T7" fmla="*/ 19 h 21"/>
                  <a:gd name="T8" fmla="*/ 38 w 38"/>
                  <a:gd name="T9" fmla="*/ 9 h 21"/>
                  <a:gd name="T10" fmla="*/ 38 w 38"/>
                  <a:gd name="T11" fmla="*/ 0 h 21"/>
                </a:gdLst>
                <a:ahLst/>
                <a:cxnLst>
                  <a:cxn ang="0">
                    <a:pos x="T0" y="T1"/>
                  </a:cxn>
                  <a:cxn ang="0">
                    <a:pos x="T2" y="T3"/>
                  </a:cxn>
                  <a:cxn ang="0">
                    <a:pos x="T4" y="T5"/>
                  </a:cxn>
                  <a:cxn ang="0">
                    <a:pos x="T6" y="T7"/>
                  </a:cxn>
                  <a:cxn ang="0">
                    <a:pos x="T8" y="T9"/>
                  </a:cxn>
                  <a:cxn ang="0">
                    <a:pos x="T10" y="T11"/>
                  </a:cxn>
                </a:cxnLst>
                <a:rect l="0" t="0" r="r" b="b"/>
                <a:pathLst>
                  <a:path w="38" h="21">
                    <a:moveTo>
                      <a:pt x="38" y="0"/>
                    </a:moveTo>
                    <a:cubicBezTo>
                      <a:pt x="26" y="0"/>
                      <a:pt x="13" y="4"/>
                      <a:pt x="3" y="12"/>
                    </a:cubicBezTo>
                    <a:cubicBezTo>
                      <a:pt x="1" y="14"/>
                      <a:pt x="0" y="17"/>
                      <a:pt x="2" y="19"/>
                    </a:cubicBezTo>
                    <a:cubicBezTo>
                      <a:pt x="3" y="21"/>
                      <a:pt x="6" y="21"/>
                      <a:pt x="8" y="19"/>
                    </a:cubicBezTo>
                    <a:cubicBezTo>
                      <a:pt x="17" y="12"/>
                      <a:pt x="26" y="9"/>
                      <a:pt x="38" y="9"/>
                    </a:cubicBezTo>
                    <a:lnTo>
                      <a:pt x="38"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sp>
            <p:nvSpPr>
              <p:cNvPr id="144" name="Freeform 143"/>
              <p:cNvSpPr>
                <a:spLocks/>
              </p:cNvSpPr>
              <p:nvPr/>
            </p:nvSpPr>
            <p:spPr bwMode="auto">
              <a:xfrm>
                <a:off x="-609600" y="2022476"/>
                <a:ext cx="77787" cy="57150"/>
              </a:xfrm>
              <a:custGeom>
                <a:avLst/>
                <a:gdLst>
                  <a:gd name="T0" fmla="*/ 20 w 20"/>
                  <a:gd name="T1" fmla="*/ 0 h 15"/>
                  <a:gd name="T2" fmla="*/ 20 w 20"/>
                  <a:gd name="T3" fmla="*/ 0 h 15"/>
                  <a:gd name="T4" fmla="*/ 3 w 20"/>
                  <a:gd name="T5" fmla="*/ 5 h 15"/>
                  <a:gd name="T6" fmla="*/ 1 w 20"/>
                  <a:gd name="T7" fmla="*/ 12 h 15"/>
                  <a:gd name="T8" fmla="*/ 8 w 20"/>
                  <a:gd name="T9" fmla="*/ 13 h 15"/>
                  <a:gd name="T10" fmla="*/ 20 w 20"/>
                  <a:gd name="T11" fmla="*/ 10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20" y="0"/>
                      <a:pt x="20" y="0"/>
                      <a:pt x="20" y="0"/>
                    </a:cubicBezTo>
                    <a:cubicBezTo>
                      <a:pt x="14" y="0"/>
                      <a:pt x="8" y="2"/>
                      <a:pt x="3" y="5"/>
                    </a:cubicBezTo>
                    <a:cubicBezTo>
                      <a:pt x="0" y="7"/>
                      <a:pt x="0" y="10"/>
                      <a:pt x="1" y="12"/>
                    </a:cubicBezTo>
                    <a:cubicBezTo>
                      <a:pt x="3" y="14"/>
                      <a:pt x="5" y="15"/>
                      <a:pt x="8" y="13"/>
                    </a:cubicBezTo>
                    <a:cubicBezTo>
                      <a:pt x="11" y="11"/>
                      <a:pt x="16" y="10"/>
                      <a:pt x="20" y="10"/>
                    </a:cubicBezTo>
                    <a:lnTo>
                      <a:pt x="20"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58585B"/>
                  </a:solidFill>
                  <a:latin typeface="Arial" charset="0"/>
                  <a:ea typeface="ＭＳ Ｐゴシック" pitchFamily="34" charset="-128"/>
                </a:endParaRPr>
              </a:p>
            </p:txBody>
          </p:sp>
        </p:grpSp>
      </p:grpSp>
      <p:sp>
        <p:nvSpPr>
          <p:cNvPr id="222" name="Freeform 6"/>
          <p:cNvSpPr>
            <a:spLocks noChangeAspect="1" noEditPoints="1"/>
          </p:cNvSpPr>
          <p:nvPr/>
        </p:nvSpPr>
        <p:spPr bwMode="auto">
          <a:xfrm>
            <a:off x="9312503" y="2436555"/>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227" name="Rectangle 226"/>
          <p:cNvSpPr/>
          <p:nvPr/>
        </p:nvSpPr>
        <p:spPr bwMode="auto">
          <a:xfrm>
            <a:off x="6014902" y="3039502"/>
            <a:ext cx="2963851" cy="2845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Emerging Tech Workshop:</a:t>
            </a:r>
            <a:r>
              <a:rPr lang="en-US" sz="1067" dirty="0">
                <a:solidFill>
                  <a:srgbClr val="004C69"/>
                </a:solidFill>
                <a:latin typeface="Arial"/>
                <a:ea typeface="Arial Narrow" charset="0"/>
                <a:cs typeface="Arial Narrow" charset="0"/>
              </a:rPr>
              <a:t> Network Programmability</a:t>
            </a:r>
          </a:p>
          <a:p>
            <a:pPr defTabSz="609427" fontAlgn="base">
              <a:spcBef>
                <a:spcPct val="0"/>
              </a:spcBef>
              <a:spcAft>
                <a:spcPct val="0"/>
              </a:spcAft>
            </a:pPr>
            <a:endParaRPr lang="en-US" sz="1067" b="1" dirty="0">
              <a:solidFill>
                <a:srgbClr val="004C69"/>
              </a:solidFill>
              <a:latin typeface="Arial"/>
              <a:ea typeface="Arial Narrow" charset="0"/>
              <a:cs typeface="Arial Narrow" charset="0"/>
            </a:endParaRPr>
          </a:p>
        </p:txBody>
      </p:sp>
      <p:sp>
        <p:nvSpPr>
          <p:cNvPr id="228" name="TextBox 227"/>
          <p:cNvSpPr txBox="1"/>
          <p:nvPr/>
        </p:nvSpPr>
        <p:spPr>
          <a:xfrm>
            <a:off x="830129" y="1386255"/>
            <a:ext cx="835485" cy="256545"/>
          </a:xfrm>
          <a:prstGeom prst="rect">
            <a:avLst/>
          </a:prstGeom>
          <a:noFill/>
        </p:spPr>
        <p:txBody>
          <a:bodyPr wrap="none" rtlCol="0">
            <a:spAutoFit/>
          </a:bodyPr>
          <a:lstStyle/>
          <a:p>
            <a:pPr defTabSz="609585" fontAlgn="base">
              <a:spcBef>
                <a:spcPct val="0"/>
              </a:spcBef>
              <a:spcAft>
                <a:spcPct val="0"/>
              </a:spcAft>
            </a:pPr>
            <a:r>
              <a:rPr lang="en-US" sz="1067" dirty="0">
                <a:solidFill>
                  <a:srgbClr val="58585B"/>
                </a:solidFill>
                <a:latin typeface="Arial" charset="0"/>
                <a:ea typeface="ＭＳ Ｐゴシック" pitchFamily="34" charset="-128"/>
              </a:rPr>
              <a:t>Self-paced</a:t>
            </a:r>
          </a:p>
        </p:txBody>
      </p:sp>
      <p:pic>
        <p:nvPicPr>
          <p:cNvPr id="245" name="Picture 244"/>
          <p:cNvPicPr>
            <a:picLocks noChangeAspect="1"/>
          </p:cNvPicPr>
          <p:nvPr/>
        </p:nvPicPr>
        <p:blipFill>
          <a:blip r:embed="rId3"/>
          <a:stretch>
            <a:fillRect/>
          </a:stretch>
        </p:blipFill>
        <p:spPr>
          <a:xfrm>
            <a:off x="585185" y="1386255"/>
            <a:ext cx="224180" cy="286604"/>
          </a:xfrm>
          <a:prstGeom prst="rect">
            <a:avLst/>
          </a:prstGeom>
        </p:spPr>
      </p:pic>
      <p:pic>
        <p:nvPicPr>
          <p:cNvPr id="273" name="Picture 272"/>
          <p:cNvPicPr>
            <a:picLocks noChangeAspect="1"/>
          </p:cNvPicPr>
          <p:nvPr/>
        </p:nvPicPr>
        <p:blipFill>
          <a:blip r:embed="rId3"/>
          <a:stretch>
            <a:fillRect/>
          </a:stretch>
        </p:blipFill>
        <p:spPr>
          <a:xfrm>
            <a:off x="3084945" y="3480566"/>
            <a:ext cx="185639" cy="169303"/>
          </a:xfrm>
          <a:prstGeom prst="rect">
            <a:avLst/>
          </a:prstGeom>
        </p:spPr>
      </p:pic>
      <p:pic>
        <p:nvPicPr>
          <p:cNvPr id="278" name="Picture 277"/>
          <p:cNvPicPr>
            <a:picLocks noChangeAspect="1"/>
          </p:cNvPicPr>
          <p:nvPr/>
        </p:nvPicPr>
        <p:blipFill>
          <a:blip r:embed="rId3"/>
          <a:stretch>
            <a:fillRect/>
          </a:stretch>
        </p:blipFill>
        <p:spPr>
          <a:xfrm>
            <a:off x="3084945" y="4028002"/>
            <a:ext cx="185639" cy="169303"/>
          </a:xfrm>
          <a:prstGeom prst="rect">
            <a:avLst/>
          </a:prstGeom>
        </p:spPr>
      </p:pic>
      <p:pic>
        <p:nvPicPr>
          <p:cNvPr id="280" name="Picture 279"/>
          <p:cNvPicPr>
            <a:picLocks noChangeAspect="1"/>
          </p:cNvPicPr>
          <p:nvPr/>
        </p:nvPicPr>
        <p:blipFill>
          <a:blip r:embed="rId3"/>
          <a:stretch>
            <a:fillRect/>
          </a:stretch>
        </p:blipFill>
        <p:spPr>
          <a:xfrm>
            <a:off x="3084945" y="4549462"/>
            <a:ext cx="185639" cy="169303"/>
          </a:xfrm>
          <a:prstGeom prst="rect">
            <a:avLst/>
          </a:prstGeom>
        </p:spPr>
      </p:pic>
      <p:pic>
        <p:nvPicPr>
          <p:cNvPr id="281" name="Picture 280"/>
          <p:cNvPicPr>
            <a:picLocks noChangeAspect="1"/>
          </p:cNvPicPr>
          <p:nvPr/>
        </p:nvPicPr>
        <p:blipFill>
          <a:blip r:embed="rId3"/>
          <a:stretch>
            <a:fillRect/>
          </a:stretch>
        </p:blipFill>
        <p:spPr>
          <a:xfrm>
            <a:off x="3084945" y="5992487"/>
            <a:ext cx="185639" cy="169303"/>
          </a:xfrm>
          <a:prstGeom prst="rect">
            <a:avLst/>
          </a:prstGeom>
        </p:spPr>
      </p:pic>
      <p:pic>
        <p:nvPicPr>
          <p:cNvPr id="282" name="Picture 281"/>
          <p:cNvPicPr>
            <a:picLocks noChangeAspect="1"/>
          </p:cNvPicPr>
          <p:nvPr/>
        </p:nvPicPr>
        <p:blipFill>
          <a:blip r:embed="rId3"/>
          <a:stretch>
            <a:fillRect/>
          </a:stretch>
        </p:blipFill>
        <p:spPr>
          <a:xfrm>
            <a:off x="3084945" y="6394426"/>
            <a:ext cx="185639" cy="169303"/>
          </a:xfrm>
          <a:prstGeom prst="rect">
            <a:avLst/>
          </a:prstGeom>
        </p:spPr>
      </p:pic>
      <p:pic>
        <p:nvPicPr>
          <p:cNvPr id="283" name="Picture 282"/>
          <p:cNvPicPr>
            <a:picLocks noChangeAspect="1"/>
          </p:cNvPicPr>
          <p:nvPr/>
        </p:nvPicPr>
        <p:blipFill>
          <a:blip r:embed="rId3"/>
          <a:stretch>
            <a:fillRect/>
          </a:stretch>
        </p:blipFill>
        <p:spPr>
          <a:xfrm>
            <a:off x="5910325" y="3381849"/>
            <a:ext cx="185639" cy="169303"/>
          </a:xfrm>
          <a:prstGeom prst="rect">
            <a:avLst/>
          </a:prstGeom>
        </p:spPr>
      </p:pic>
      <p:pic>
        <p:nvPicPr>
          <p:cNvPr id="284" name="Picture 283"/>
          <p:cNvPicPr>
            <a:picLocks noChangeAspect="1"/>
          </p:cNvPicPr>
          <p:nvPr/>
        </p:nvPicPr>
        <p:blipFill>
          <a:blip r:embed="rId3"/>
          <a:stretch>
            <a:fillRect/>
          </a:stretch>
        </p:blipFill>
        <p:spPr>
          <a:xfrm>
            <a:off x="5736353" y="4470681"/>
            <a:ext cx="185639" cy="169303"/>
          </a:xfrm>
          <a:prstGeom prst="rect">
            <a:avLst/>
          </a:prstGeom>
        </p:spPr>
      </p:pic>
      <p:pic>
        <p:nvPicPr>
          <p:cNvPr id="285" name="Picture 284"/>
          <p:cNvPicPr>
            <a:picLocks noChangeAspect="1"/>
          </p:cNvPicPr>
          <p:nvPr/>
        </p:nvPicPr>
        <p:blipFill>
          <a:blip r:embed="rId3"/>
          <a:stretch>
            <a:fillRect/>
          </a:stretch>
        </p:blipFill>
        <p:spPr>
          <a:xfrm>
            <a:off x="5876059" y="6012299"/>
            <a:ext cx="186713" cy="170283"/>
          </a:xfrm>
          <a:prstGeom prst="rect">
            <a:avLst/>
          </a:prstGeom>
        </p:spPr>
      </p:pic>
      <p:pic>
        <p:nvPicPr>
          <p:cNvPr id="286" name="Picture 285"/>
          <p:cNvPicPr>
            <a:picLocks noChangeAspect="1"/>
          </p:cNvPicPr>
          <p:nvPr/>
        </p:nvPicPr>
        <p:blipFill>
          <a:blip r:embed="rId3"/>
          <a:stretch>
            <a:fillRect/>
          </a:stretch>
        </p:blipFill>
        <p:spPr>
          <a:xfrm>
            <a:off x="5887807" y="2686207"/>
            <a:ext cx="185639" cy="169303"/>
          </a:xfrm>
          <a:prstGeom prst="rect">
            <a:avLst/>
          </a:prstGeom>
        </p:spPr>
      </p:pic>
      <p:grpSp>
        <p:nvGrpSpPr>
          <p:cNvPr id="4" name="Group 3"/>
          <p:cNvGrpSpPr/>
          <p:nvPr/>
        </p:nvGrpSpPr>
        <p:grpSpPr>
          <a:xfrm>
            <a:off x="5644043" y="1316312"/>
            <a:ext cx="1343692" cy="389953"/>
            <a:chOff x="4268772" y="987233"/>
            <a:chExt cx="1007769" cy="292465"/>
          </a:xfrm>
        </p:grpSpPr>
        <p:sp>
          <p:nvSpPr>
            <p:cNvPr id="268" name="Rectangle 267"/>
            <p:cNvSpPr/>
            <p:nvPr/>
          </p:nvSpPr>
          <p:spPr bwMode="auto">
            <a:xfrm>
              <a:off x="4305552" y="987233"/>
              <a:ext cx="970989" cy="292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609427" fontAlgn="base">
                <a:spcBef>
                  <a:spcPct val="0"/>
                </a:spcBef>
                <a:spcAft>
                  <a:spcPct val="0"/>
                </a:spcAft>
              </a:pPr>
              <a:r>
                <a:rPr lang="en-US" sz="1067" b="1" dirty="0">
                  <a:solidFill>
                    <a:srgbClr val="004C69"/>
                  </a:solidFill>
                  <a:latin typeface="Arial"/>
                  <a:ea typeface="Arial Narrow" charset="0"/>
                  <a:cs typeface="Arial Narrow" charset="0"/>
                </a:rPr>
                <a:t>Introduction</a:t>
              </a:r>
              <a:r>
                <a:rPr lang="en-US" sz="1067" b="1" dirty="0">
                  <a:solidFill>
                    <a:srgbClr val="58585B">
                      <a:lumMod val="50000"/>
                    </a:srgbClr>
                  </a:solidFill>
                  <a:latin typeface="Arial"/>
                  <a:ea typeface="Arial Narrow" charset="0"/>
                  <a:cs typeface="Arial Narrow" charset="0"/>
                </a:rPr>
                <a:t> </a:t>
              </a:r>
              <a:r>
                <a:rPr lang="en-US" sz="1067" b="1" dirty="0">
                  <a:solidFill>
                    <a:srgbClr val="004C69"/>
                  </a:solidFill>
                  <a:latin typeface="Arial"/>
                  <a:ea typeface="Arial Narrow" charset="0"/>
                  <a:cs typeface="Arial Narrow" charset="0"/>
                </a:rPr>
                <a:t>to </a:t>
              </a:r>
            </a:p>
            <a:p>
              <a:pPr algn="ctr" defTabSz="609427" fontAlgn="base">
                <a:spcBef>
                  <a:spcPct val="0"/>
                </a:spcBef>
                <a:spcAft>
                  <a:spcPct val="0"/>
                </a:spcAft>
              </a:pPr>
              <a:r>
                <a:rPr lang="en-US" sz="1067" b="1" dirty="0">
                  <a:solidFill>
                    <a:srgbClr val="004C69"/>
                  </a:solidFill>
                  <a:latin typeface="Arial"/>
                  <a:ea typeface="Arial Narrow" charset="0"/>
                  <a:cs typeface="Arial Narrow" charset="0"/>
                </a:rPr>
                <a:t>Packet Tracer</a:t>
              </a:r>
            </a:p>
          </p:txBody>
        </p:sp>
        <p:pic>
          <p:nvPicPr>
            <p:cNvPr id="287" name="Picture 286"/>
            <p:cNvPicPr>
              <a:picLocks noChangeAspect="1"/>
            </p:cNvPicPr>
            <p:nvPr/>
          </p:nvPicPr>
          <p:blipFill>
            <a:blip r:embed="rId3"/>
            <a:stretch>
              <a:fillRect/>
            </a:stretch>
          </p:blipFill>
          <p:spPr>
            <a:xfrm>
              <a:off x="4268772" y="1034429"/>
              <a:ext cx="100263" cy="91440"/>
            </a:xfrm>
            <a:prstGeom prst="rect">
              <a:avLst/>
            </a:prstGeom>
          </p:spPr>
        </p:pic>
      </p:grpSp>
      <p:sp>
        <p:nvSpPr>
          <p:cNvPr id="67" name="Rectangle 66"/>
          <p:cNvSpPr/>
          <p:nvPr/>
        </p:nvSpPr>
        <p:spPr bwMode="auto">
          <a:xfrm>
            <a:off x="5998617" y="5307117"/>
            <a:ext cx="2930515" cy="2664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1067" b="1" dirty="0">
                <a:solidFill>
                  <a:srgbClr val="004C69"/>
                </a:solidFill>
                <a:latin typeface="Arial"/>
                <a:ea typeface="Arial Narrow" charset="0"/>
                <a:cs typeface="Arial Narrow" charset="0"/>
              </a:rPr>
              <a:t>PCA: Programming Essentials in Python</a:t>
            </a:r>
          </a:p>
        </p:txBody>
      </p:sp>
      <p:pic>
        <p:nvPicPr>
          <p:cNvPr id="6" name="Picture 5"/>
          <p:cNvPicPr>
            <a:picLocks noChangeAspect="1"/>
          </p:cNvPicPr>
          <p:nvPr/>
        </p:nvPicPr>
        <p:blipFill>
          <a:blip r:embed="rId4"/>
          <a:stretch>
            <a:fillRect/>
          </a:stretch>
        </p:blipFill>
        <p:spPr>
          <a:xfrm>
            <a:off x="478165" y="961916"/>
            <a:ext cx="487680" cy="487680"/>
          </a:xfrm>
          <a:prstGeom prst="rect">
            <a:avLst/>
          </a:prstGeom>
        </p:spPr>
      </p:pic>
      <p:pic>
        <p:nvPicPr>
          <p:cNvPr id="288" name="Picture 287"/>
          <p:cNvPicPr>
            <a:picLocks noChangeAspect="1"/>
          </p:cNvPicPr>
          <p:nvPr/>
        </p:nvPicPr>
        <p:blipFill>
          <a:blip r:embed="rId4"/>
          <a:stretch>
            <a:fillRect/>
          </a:stretch>
        </p:blipFill>
        <p:spPr>
          <a:xfrm>
            <a:off x="5858536" y="2394216"/>
            <a:ext cx="237261" cy="237261"/>
          </a:xfrm>
          <a:prstGeom prst="rect">
            <a:avLst/>
          </a:prstGeom>
        </p:spPr>
      </p:pic>
      <p:pic>
        <p:nvPicPr>
          <p:cNvPr id="289" name="Picture 288"/>
          <p:cNvPicPr>
            <a:picLocks noChangeAspect="1"/>
          </p:cNvPicPr>
          <p:nvPr/>
        </p:nvPicPr>
        <p:blipFill>
          <a:blip r:embed="rId4"/>
          <a:stretch>
            <a:fillRect/>
          </a:stretch>
        </p:blipFill>
        <p:spPr>
          <a:xfrm>
            <a:off x="5858536" y="3851235"/>
            <a:ext cx="237261" cy="237261"/>
          </a:xfrm>
          <a:prstGeom prst="rect">
            <a:avLst/>
          </a:prstGeom>
        </p:spPr>
      </p:pic>
      <p:pic>
        <p:nvPicPr>
          <p:cNvPr id="290" name="Picture 289"/>
          <p:cNvPicPr>
            <a:picLocks noChangeAspect="1"/>
          </p:cNvPicPr>
          <p:nvPr/>
        </p:nvPicPr>
        <p:blipFill>
          <a:blip r:embed="rId4"/>
          <a:stretch>
            <a:fillRect/>
          </a:stretch>
        </p:blipFill>
        <p:spPr>
          <a:xfrm>
            <a:off x="9087861" y="2391510"/>
            <a:ext cx="237261" cy="237261"/>
          </a:xfrm>
          <a:prstGeom prst="rect">
            <a:avLst/>
          </a:prstGeom>
        </p:spPr>
      </p:pic>
      <p:pic>
        <p:nvPicPr>
          <p:cNvPr id="291" name="Picture 290"/>
          <p:cNvPicPr>
            <a:picLocks noChangeAspect="1"/>
          </p:cNvPicPr>
          <p:nvPr/>
        </p:nvPicPr>
        <p:blipFill>
          <a:blip r:embed="rId4"/>
          <a:stretch>
            <a:fillRect/>
          </a:stretch>
        </p:blipFill>
        <p:spPr>
          <a:xfrm>
            <a:off x="9087861" y="2893026"/>
            <a:ext cx="237261" cy="237261"/>
          </a:xfrm>
          <a:prstGeom prst="rect">
            <a:avLst/>
          </a:prstGeom>
        </p:spPr>
      </p:pic>
      <p:pic>
        <p:nvPicPr>
          <p:cNvPr id="292" name="Picture 291"/>
          <p:cNvPicPr>
            <a:picLocks noChangeAspect="1"/>
          </p:cNvPicPr>
          <p:nvPr/>
        </p:nvPicPr>
        <p:blipFill>
          <a:blip r:embed="rId4"/>
          <a:stretch>
            <a:fillRect/>
          </a:stretch>
        </p:blipFill>
        <p:spPr>
          <a:xfrm>
            <a:off x="9087861" y="3342746"/>
            <a:ext cx="237261" cy="237261"/>
          </a:xfrm>
          <a:prstGeom prst="rect">
            <a:avLst/>
          </a:prstGeom>
        </p:spPr>
      </p:pic>
      <p:pic>
        <p:nvPicPr>
          <p:cNvPr id="293" name="Picture 292"/>
          <p:cNvPicPr>
            <a:picLocks noChangeAspect="1"/>
          </p:cNvPicPr>
          <p:nvPr/>
        </p:nvPicPr>
        <p:blipFill>
          <a:blip r:embed="rId4"/>
          <a:stretch>
            <a:fillRect/>
          </a:stretch>
        </p:blipFill>
        <p:spPr>
          <a:xfrm>
            <a:off x="9087861" y="3561606"/>
            <a:ext cx="237261" cy="237261"/>
          </a:xfrm>
          <a:prstGeom prst="rect">
            <a:avLst/>
          </a:prstGeom>
        </p:spPr>
      </p:pic>
      <p:sp>
        <p:nvSpPr>
          <p:cNvPr id="221" name="TextBox 220"/>
          <p:cNvSpPr txBox="1"/>
          <p:nvPr/>
        </p:nvSpPr>
        <p:spPr>
          <a:xfrm>
            <a:off x="825026" y="1667455"/>
            <a:ext cx="1343638" cy="256545"/>
          </a:xfrm>
          <a:prstGeom prst="rect">
            <a:avLst/>
          </a:prstGeom>
          <a:noFill/>
        </p:spPr>
        <p:txBody>
          <a:bodyPr wrap="none" rtlCol="0">
            <a:spAutoFit/>
          </a:bodyPr>
          <a:lstStyle/>
          <a:p>
            <a:pPr defTabSz="609585" fontAlgn="base">
              <a:spcBef>
                <a:spcPct val="0"/>
              </a:spcBef>
              <a:spcAft>
                <a:spcPct val="0"/>
              </a:spcAft>
            </a:pPr>
            <a:r>
              <a:rPr lang="en-US" sz="1067" dirty="0">
                <a:solidFill>
                  <a:srgbClr val="58585B"/>
                </a:solidFill>
                <a:latin typeface="Arial" charset="0"/>
                <a:ea typeface="ＭＳ Ｐゴシック" pitchFamily="34" charset="-128"/>
              </a:rPr>
              <a:t>Available in French</a:t>
            </a:r>
          </a:p>
        </p:txBody>
      </p:sp>
      <p:sp>
        <p:nvSpPr>
          <p:cNvPr id="5" name="Rectangle 4"/>
          <p:cNvSpPr/>
          <p:nvPr/>
        </p:nvSpPr>
        <p:spPr>
          <a:xfrm>
            <a:off x="471485" y="1675395"/>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23" name="Rectangle 222"/>
          <p:cNvSpPr/>
          <p:nvPr/>
        </p:nvSpPr>
        <p:spPr>
          <a:xfrm>
            <a:off x="2747973" y="3388409"/>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30" name="Rectangle 229"/>
          <p:cNvSpPr/>
          <p:nvPr/>
        </p:nvSpPr>
        <p:spPr>
          <a:xfrm>
            <a:off x="5457819" y="2380806"/>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35" name="Rectangle 234"/>
          <p:cNvSpPr/>
          <p:nvPr/>
        </p:nvSpPr>
        <p:spPr>
          <a:xfrm>
            <a:off x="5448424" y="3324425"/>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39" name="Rectangle 238"/>
          <p:cNvSpPr/>
          <p:nvPr/>
        </p:nvSpPr>
        <p:spPr>
          <a:xfrm>
            <a:off x="8791284" y="2332931"/>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51" name="Rectangle 250"/>
          <p:cNvSpPr/>
          <p:nvPr/>
        </p:nvSpPr>
        <p:spPr>
          <a:xfrm>
            <a:off x="5410595" y="4538910"/>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57" name="Rectangle 256"/>
          <p:cNvSpPr/>
          <p:nvPr/>
        </p:nvSpPr>
        <p:spPr>
          <a:xfrm>
            <a:off x="5446043" y="5921239"/>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71" name="TextBox 270"/>
          <p:cNvSpPr txBox="1"/>
          <p:nvPr/>
        </p:nvSpPr>
        <p:spPr>
          <a:xfrm>
            <a:off x="832286" y="1892426"/>
            <a:ext cx="1412566" cy="256545"/>
          </a:xfrm>
          <a:prstGeom prst="rect">
            <a:avLst/>
          </a:prstGeom>
          <a:noFill/>
        </p:spPr>
        <p:txBody>
          <a:bodyPr wrap="none" rtlCol="0">
            <a:spAutoFit/>
          </a:bodyPr>
          <a:lstStyle/>
          <a:p>
            <a:pPr defTabSz="609585" fontAlgn="base">
              <a:spcBef>
                <a:spcPct val="0"/>
              </a:spcBef>
              <a:spcAft>
                <a:spcPct val="0"/>
              </a:spcAft>
            </a:pPr>
            <a:r>
              <a:rPr lang="en-US" sz="1067" dirty="0">
                <a:solidFill>
                  <a:srgbClr val="58585B"/>
                </a:solidFill>
                <a:latin typeface="Arial" charset="0"/>
                <a:ea typeface="ＭＳ Ｐゴシック" pitchFamily="34" charset="-128"/>
              </a:rPr>
              <a:t>Available in Spanish</a:t>
            </a:r>
          </a:p>
        </p:txBody>
      </p:sp>
      <p:sp>
        <p:nvSpPr>
          <p:cNvPr id="272" name="Rectangle 271"/>
          <p:cNvSpPr/>
          <p:nvPr/>
        </p:nvSpPr>
        <p:spPr>
          <a:xfrm>
            <a:off x="410015" y="1900366"/>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274" name="Rectangle 273"/>
          <p:cNvSpPr/>
          <p:nvPr/>
        </p:nvSpPr>
        <p:spPr>
          <a:xfrm>
            <a:off x="2712325" y="355132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294" name="Rectangle 293"/>
          <p:cNvSpPr/>
          <p:nvPr/>
        </p:nvSpPr>
        <p:spPr>
          <a:xfrm>
            <a:off x="2698264" y="4513435"/>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295" name="Rectangle 294"/>
          <p:cNvSpPr/>
          <p:nvPr/>
        </p:nvSpPr>
        <p:spPr>
          <a:xfrm>
            <a:off x="2753292" y="3891181"/>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96" name="Rectangle 295"/>
          <p:cNvSpPr/>
          <p:nvPr/>
        </p:nvSpPr>
        <p:spPr>
          <a:xfrm>
            <a:off x="2717644" y="4054093"/>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297" name="Rectangle 296"/>
          <p:cNvSpPr/>
          <p:nvPr/>
        </p:nvSpPr>
        <p:spPr>
          <a:xfrm>
            <a:off x="2737349" y="6302979"/>
            <a:ext cx="402591"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FR</a:t>
            </a:r>
          </a:p>
        </p:txBody>
      </p:sp>
      <p:sp>
        <p:nvSpPr>
          <p:cNvPr id="298" name="Rectangle 297"/>
          <p:cNvSpPr/>
          <p:nvPr/>
        </p:nvSpPr>
        <p:spPr>
          <a:xfrm>
            <a:off x="2701701" y="646589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299" name="Rectangle 298"/>
          <p:cNvSpPr/>
          <p:nvPr/>
        </p:nvSpPr>
        <p:spPr>
          <a:xfrm>
            <a:off x="5397552" y="2557210"/>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300" name="Rectangle 299"/>
          <p:cNvSpPr/>
          <p:nvPr/>
        </p:nvSpPr>
        <p:spPr>
          <a:xfrm>
            <a:off x="5415669" y="3458286"/>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301" name="Rectangle 300"/>
          <p:cNvSpPr/>
          <p:nvPr/>
        </p:nvSpPr>
        <p:spPr>
          <a:xfrm>
            <a:off x="5393897" y="469859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302" name="Rectangle 301"/>
          <p:cNvSpPr/>
          <p:nvPr/>
        </p:nvSpPr>
        <p:spPr>
          <a:xfrm>
            <a:off x="5408759" y="607022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303" name="Rectangle 302"/>
          <p:cNvSpPr/>
          <p:nvPr/>
        </p:nvSpPr>
        <p:spPr>
          <a:xfrm>
            <a:off x="8759785" y="2488169"/>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pic>
        <p:nvPicPr>
          <p:cNvPr id="306" name="Picture 305"/>
          <p:cNvPicPr>
            <a:picLocks noChangeAspect="1"/>
          </p:cNvPicPr>
          <p:nvPr/>
        </p:nvPicPr>
        <p:blipFill>
          <a:blip r:embed="rId4"/>
          <a:stretch>
            <a:fillRect/>
          </a:stretch>
        </p:blipFill>
        <p:spPr>
          <a:xfrm>
            <a:off x="5719737" y="4604678"/>
            <a:ext cx="237261" cy="237261"/>
          </a:xfrm>
          <a:prstGeom prst="rect">
            <a:avLst/>
          </a:prstGeom>
        </p:spPr>
      </p:pic>
      <p:sp>
        <p:nvSpPr>
          <p:cNvPr id="263" name="Rectangle 262"/>
          <p:cNvSpPr/>
          <p:nvPr/>
        </p:nvSpPr>
        <p:spPr>
          <a:xfrm>
            <a:off x="5394615" y="436903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pic>
        <p:nvPicPr>
          <p:cNvPr id="279" name="Picture 278"/>
          <p:cNvPicPr>
            <a:picLocks noChangeAspect="1"/>
          </p:cNvPicPr>
          <p:nvPr/>
        </p:nvPicPr>
        <p:blipFill>
          <a:blip r:embed="rId4"/>
          <a:stretch>
            <a:fillRect/>
          </a:stretch>
        </p:blipFill>
        <p:spPr>
          <a:xfrm>
            <a:off x="5867576" y="2989182"/>
            <a:ext cx="237261" cy="237261"/>
          </a:xfrm>
          <a:prstGeom prst="rect">
            <a:avLst/>
          </a:prstGeom>
        </p:spPr>
      </p:pic>
      <p:pic>
        <p:nvPicPr>
          <p:cNvPr id="304" name="Picture 303"/>
          <p:cNvPicPr>
            <a:picLocks noChangeAspect="1"/>
          </p:cNvPicPr>
          <p:nvPr/>
        </p:nvPicPr>
        <p:blipFill>
          <a:blip r:embed="rId4"/>
          <a:stretch>
            <a:fillRect/>
          </a:stretch>
        </p:blipFill>
        <p:spPr>
          <a:xfrm>
            <a:off x="5832820" y="5564294"/>
            <a:ext cx="237261" cy="237261"/>
          </a:xfrm>
          <a:prstGeom prst="rect">
            <a:avLst/>
          </a:prstGeom>
        </p:spPr>
      </p:pic>
      <p:sp>
        <p:nvSpPr>
          <p:cNvPr id="305" name="Freeform 6"/>
          <p:cNvSpPr>
            <a:spLocks noChangeAspect="1" noEditPoints="1"/>
          </p:cNvSpPr>
          <p:nvPr/>
        </p:nvSpPr>
        <p:spPr bwMode="auto">
          <a:xfrm>
            <a:off x="5967011" y="5351305"/>
            <a:ext cx="121920" cy="121920"/>
          </a:xfrm>
          <a:custGeom>
            <a:avLst/>
            <a:gdLst>
              <a:gd name="T0" fmla="*/ 548 w 800"/>
              <a:gd name="T1" fmla="*/ 338 h 800"/>
              <a:gd name="T2" fmla="*/ 353 w 800"/>
              <a:gd name="T3" fmla="*/ 533 h 800"/>
              <a:gd name="T4" fmla="*/ 251 w 800"/>
              <a:gd name="T5" fmla="*/ 431 h 800"/>
              <a:gd name="T6" fmla="*/ 251 w 800"/>
              <a:gd name="T7" fmla="*/ 384 h 800"/>
              <a:gd name="T8" fmla="*/ 298 w 800"/>
              <a:gd name="T9" fmla="*/ 384 h 800"/>
              <a:gd name="T10" fmla="*/ 353 w 800"/>
              <a:gd name="T11" fmla="*/ 439 h 800"/>
              <a:gd name="T12" fmla="*/ 501 w 800"/>
              <a:gd name="T13" fmla="*/ 290 h 800"/>
              <a:gd name="T14" fmla="*/ 548 w 800"/>
              <a:gd name="T15" fmla="*/ 290 h 800"/>
              <a:gd name="T16" fmla="*/ 548 w 800"/>
              <a:gd name="T17" fmla="*/ 338 h 800"/>
              <a:gd name="T18" fmla="*/ 800 w 800"/>
              <a:gd name="T19" fmla="*/ 400 h 800"/>
              <a:gd name="T20" fmla="*/ 709 w 800"/>
              <a:gd name="T21" fmla="*/ 317 h 800"/>
              <a:gd name="T22" fmla="*/ 746 w 800"/>
              <a:gd name="T23" fmla="*/ 200 h 800"/>
              <a:gd name="T24" fmla="*/ 626 w 800"/>
              <a:gd name="T25" fmla="*/ 174 h 800"/>
              <a:gd name="T26" fmla="*/ 600 w 800"/>
              <a:gd name="T27" fmla="*/ 54 h 800"/>
              <a:gd name="T28" fmla="*/ 482 w 800"/>
              <a:gd name="T29" fmla="*/ 91 h 800"/>
              <a:gd name="T30" fmla="*/ 400 w 800"/>
              <a:gd name="T31" fmla="*/ 0 h 800"/>
              <a:gd name="T32" fmla="*/ 317 w 800"/>
              <a:gd name="T33" fmla="*/ 91 h 800"/>
              <a:gd name="T34" fmla="*/ 200 w 800"/>
              <a:gd name="T35" fmla="*/ 54 h 800"/>
              <a:gd name="T36" fmla="*/ 173 w 800"/>
              <a:gd name="T37" fmla="*/ 174 h 800"/>
              <a:gd name="T38" fmla="*/ 53 w 800"/>
              <a:gd name="T39" fmla="*/ 200 h 800"/>
              <a:gd name="T40" fmla="*/ 91 w 800"/>
              <a:gd name="T41" fmla="*/ 317 h 800"/>
              <a:gd name="T42" fmla="*/ 0 w 800"/>
              <a:gd name="T43" fmla="*/ 400 h 800"/>
              <a:gd name="T44" fmla="*/ 91 w 800"/>
              <a:gd name="T45" fmla="*/ 483 h 800"/>
              <a:gd name="T46" fmla="*/ 53 w 800"/>
              <a:gd name="T47" fmla="*/ 600 h 800"/>
              <a:gd name="T48" fmla="*/ 173 w 800"/>
              <a:gd name="T49" fmla="*/ 626 h 800"/>
              <a:gd name="T50" fmla="*/ 200 w 800"/>
              <a:gd name="T51" fmla="*/ 746 h 800"/>
              <a:gd name="T52" fmla="*/ 317 w 800"/>
              <a:gd name="T53" fmla="*/ 709 h 800"/>
              <a:gd name="T54" fmla="*/ 400 w 800"/>
              <a:gd name="T55" fmla="*/ 800 h 800"/>
              <a:gd name="T56" fmla="*/ 482 w 800"/>
              <a:gd name="T57" fmla="*/ 709 h 800"/>
              <a:gd name="T58" fmla="*/ 600 w 800"/>
              <a:gd name="T59" fmla="*/ 746 h 800"/>
              <a:gd name="T60" fmla="*/ 626 w 800"/>
              <a:gd name="T61" fmla="*/ 626 h 800"/>
              <a:gd name="T62" fmla="*/ 746 w 800"/>
              <a:gd name="T63" fmla="*/ 600 h 800"/>
              <a:gd name="T64" fmla="*/ 709 w 800"/>
              <a:gd name="T65" fmla="*/ 483 h 800"/>
              <a:gd name="T66" fmla="*/ 800 w 800"/>
              <a:gd name="T67"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00">
                <a:moveTo>
                  <a:pt x="548" y="338"/>
                </a:moveTo>
                <a:lnTo>
                  <a:pt x="353" y="533"/>
                </a:lnTo>
                <a:lnTo>
                  <a:pt x="251" y="431"/>
                </a:lnTo>
                <a:cubicBezTo>
                  <a:pt x="238" y="418"/>
                  <a:pt x="238" y="397"/>
                  <a:pt x="251" y="384"/>
                </a:cubicBezTo>
                <a:cubicBezTo>
                  <a:pt x="264" y="371"/>
                  <a:pt x="285" y="371"/>
                  <a:pt x="298" y="384"/>
                </a:cubicBezTo>
                <a:lnTo>
                  <a:pt x="353" y="439"/>
                </a:lnTo>
                <a:lnTo>
                  <a:pt x="501" y="290"/>
                </a:lnTo>
                <a:cubicBezTo>
                  <a:pt x="514" y="277"/>
                  <a:pt x="535" y="277"/>
                  <a:pt x="548" y="290"/>
                </a:cubicBezTo>
                <a:cubicBezTo>
                  <a:pt x="561" y="304"/>
                  <a:pt x="561" y="325"/>
                  <a:pt x="548" y="338"/>
                </a:cubicBezTo>
                <a:moveTo>
                  <a:pt x="800" y="400"/>
                </a:moveTo>
                <a:lnTo>
                  <a:pt x="709" y="317"/>
                </a:lnTo>
                <a:lnTo>
                  <a:pt x="746" y="200"/>
                </a:lnTo>
                <a:lnTo>
                  <a:pt x="626" y="174"/>
                </a:lnTo>
                <a:lnTo>
                  <a:pt x="600" y="54"/>
                </a:lnTo>
                <a:lnTo>
                  <a:pt x="482" y="91"/>
                </a:lnTo>
                <a:lnTo>
                  <a:pt x="400" y="0"/>
                </a:lnTo>
                <a:lnTo>
                  <a:pt x="317" y="91"/>
                </a:lnTo>
                <a:lnTo>
                  <a:pt x="200" y="54"/>
                </a:lnTo>
                <a:lnTo>
                  <a:pt x="173" y="174"/>
                </a:lnTo>
                <a:lnTo>
                  <a:pt x="53" y="200"/>
                </a:lnTo>
                <a:lnTo>
                  <a:pt x="91" y="317"/>
                </a:lnTo>
                <a:lnTo>
                  <a:pt x="0" y="400"/>
                </a:lnTo>
                <a:lnTo>
                  <a:pt x="91" y="483"/>
                </a:lnTo>
                <a:lnTo>
                  <a:pt x="53" y="600"/>
                </a:lnTo>
                <a:lnTo>
                  <a:pt x="173" y="626"/>
                </a:lnTo>
                <a:lnTo>
                  <a:pt x="200" y="746"/>
                </a:lnTo>
                <a:lnTo>
                  <a:pt x="317" y="709"/>
                </a:lnTo>
                <a:lnTo>
                  <a:pt x="400" y="800"/>
                </a:lnTo>
                <a:lnTo>
                  <a:pt x="482" y="709"/>
                </a:lnTo>
                <a:lnTo>
                  <a:pt x="600" y="746"/>
                </a:lnTo>
                <a:lnTo>
                  <a:pt x="626" y="626"/>
                </a:lnTo>
                <a:lnTo>
                  <a:pt x="746" y="600"/>
                </a:lnTo>
                <a:lnTo>
                  <a:pt x="709" y="483"/>
                </a:lnTo>
                <a:lnTo>
                  <a:pt x="800" y="400"/>
                </a:lnTo>
                <a:close/>
              </a:path>
            </a:pathLst>
          </a:custGeom>
          <a:solidFill>
            <a:schemeClr val="bg2"/>
          </a:solidFill>
          <a:ln>
            <a:noFill/>
          </a:ln>
        </p:spPr>
        <p:txBody>
          <a:bodyPr vert="horz" wrap="square" lIns="121915" tIns="60957" rIns="121915" bIns="60957" numCol="1" anchor="t" anchorCtr="0" compatLnSpc="1">
            <a:prstTxWarp prst="textNoShape">
              <a:avLst/>
            </a:prstTxWarp>
          </a:bodyPr>
          <a:lstStyle/>
          <a:p>
            <a:pPr defTabSz="609585" fontAlgn="base">
              <a:spcBef>
                <a:spcPct val="0"/>
              </a:spcBef>
              <a:spcAft>
                <a:spcPct val="0"/>
              </a:spcAft>
            </a:pPr>
            <a:endParaRPr lang="en-US" sz="1067" b="1" dirty="0">
              <a:solidFill>
                <a:srgbClr val="58585B"/>
              </a:solidFill>
              <a:latin typeface="Arial Narrow" charset="0"/>
              <a:ea typeface="Arial Narrow" charset="0"/>
              <a:cs typeface="Arial Narrow" charset="0"/>
            </a:endParaRPr>
          </a:p>
        </p:txBody>
      </p:sp>
      <p:sp>
        <p:nvSpPr>
          <p:cNvPr id="307" name="Rectangle 306"/>
          <p:cNvSpPr/>
          <p:nvPr/>
        </p:nvSpPr>
        <p:spPr>
          <a:xfrm>
            <a:off x="5412041" y="3849091"/>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sp>
        <p:nvSpPr>
          <p:cNvPr id="308" name="Rectangle 307"/>
          <p:cNvSpPr/>
          <p:nvPr/>
        </p:nvSpPr>
        <p:spPr bwMode="auto">
          <a:xfrm>
            <a:off x="3037116" y="1298169"/>
            <a:ext cx="2150244" cy="2698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defTabSz="609427" fontAlgn="base">
              <a:spcBef>
                <a:spcPct val="0"/>
              </a:spcBef>
              <a:spcAft>
                <a:spcPct val="0"/>
              </a:spcAft>
            </a:pPr>
            <a:r>
              <a:rPr lang="en-US" sz="933" b="1" dirty="0">
                <a:solidFill>
                  <a:srgbClr val="FF0000"/>
                </a:solidFill>
                <a:latin typeface="Arial"/>
                <a:ea typeface="Arial Narrow" charset="0"/>
                <a:cs typeface="Arial Narrow" charset="0"/>
              </a:rPr>
              <a:t>Bundles needed for hands-on activities in the lab.</a:t>
            </a:r>
          </a:p>
        </p:txBody>
      </p:sp>
      <p:sp>
        <p:nvSpPr>
          <p:cNvPr id="309" name="Rectangle 308"/>
          <p:cNvSpPr/>
          <p:nvPr/>
        </p:nvSpPr>
        <p:spPr>
          <a:xfrm>
            <a:off x="8732720" y="3565287"/>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pic>
        <p:nvPicPr>
          <p:cNvPr id="310" name="Picture 309"/>
          <p:cNvPicPr>
            <a:picLocks noChangeAspect="1"/>
          </p:cNvPicPr>
          <p:nvPr/>
        </p:nvPicPr>
        <p:blipFill>
          <a:blip r:embed="rId4"/>
          <a:stretch>
            <a:fillRect/>
          </a:stretch>
        </p:blipFill>
        <p:spPr>
          <a:xfrm>
            <a:off x="5862862" y="4140902"/>
            <a:ext cx="237261" cy="237261"/>
          </a:xfrm>
          <a:prstGeom prst="rect">
            <a:avLst/>
          </a:prstGeom>
        </p:spPr>
      </p:pic>
      <p:sp>
        <p:nvSpPr>
          <p:cNvPr id="311" name="Rectangle 310"/>
          <p:cNvSpPr/>
          <p:nvPr/>
        </p:nvSpPr>
        <p:spPr>
          <a:xfrm>
            <a:off x="5416368" y="4147405"/>
            <a:ext cx="537527" cy="266676"/>
          </a:xfrm>
          <a:prstGeom prst="rect">
            <a:avLst/>
          </a:prstGeom>
          <a:noFill/>
          <a:ln>
            <a:noFill/>
          </a:ln>
        </p:spPr>
        <p:txBody>
          <a:bodyPr wrap="square" lIns="121920" tIns="60960" rIns="121920" bIns="60960">
            <a:spAutoFit/>
          </a:bodyPr>
          <a:lstStyle/>
          <a:p>
            <a:pPr algn="ctr" defTabSz="609585" fontAlgn="base">
              <a:spcBef>
                <a:spcPct val="0"/>
              </a:spcBef>
              <a:spcAft>
                <a:spcPct val="0"/>
              </a:spcAft>
            </a:pPr>
            <a:r>
              <a:rPr lang="en-CA" sz="933" dirty="0">
                <a:ln w="0"/>
                <a:solidFill>
                  <a:srgbClr val="9E0B0F">
                    <a:lumMod val="60000"/>
                    <a:lumOff val="40000"/>
                  </a:srgbClr>
                </a:solidFill>
                <a:effectLst>
                  <a:outerShdw blurRad="38100" dist="19050" dir="2700000" algn="tl" rotWithShape="0">
                    <a:srgbClr val="58585B">
                      <a:alpha val="40000"/>
                    </a:srgbClr>
                  </a:outerShdw>
                </a:effectLst>
                <a:latin typeface="Arial" charset="0"/>
                <a:ea typeface="ＭＳ Ｐゴシック" pitchFamily="34" charset="-128"/>
              </a:rPr>
              <a:t>ESP</a:t>
            </a:r>
          </a:p>
        </p:txBody>
      </p:sp>
      <p:pic>
        <p:nvPicPr>
          <p:cNvPr id="312" name="Picture 311"/>
          <p:cNvPicPr>
            <a:picLocks noChangeAspect="1"/>
          </p:cNvPicPr>
          <p:nvPr/>
        </p:nvPicPr>
        <p:blipFill>
          <a:blip r:embed="rId3"/>
          <a:stretch>
            <a:fillRect/>
          </a:stretch>
        </p:blipFill>
        <p:spPr>
          <a:xfrm>
            <a:off x="9113672" y="4440923"/>
            <a:ext cx="185639" cy="169303"/>
          </a:xfrm>
          <a:prstGeom prst="rect">
            <a:avLst/>
          </a:prstGeom>
        </p:spPr>
      </p:pic>
      <p:pic>
        <p:nvPicPr>
          <p:cNvPr id="313" name="Picture 312"/>
          <p:cNvPicPr>
            <a:picLocks noChangeAspect="1"/>
          </p:cNvPicPr>
          <p:nvPr/>
        </p:nvPicPr>
        <p:blipFill>
          <a:blip r:embed="rId3"/>
          <a:stretch>
            <a:fillRect/>
          </a:stretch>
        </p:blipFill>
        <p:spPr>
          <a:xfrm>
            <a:off x="9100696" y="4644123"/>
            <a:ext cx="185639" cy="169303"/>
          </a:xfrm>
          <a:prstGeom prst="rect">
            <a:avLst/>
          </a:prstGeom>
        </p:spPr>
      </p:pic>
      <p:pic>
        <p:nvPicPr>
          <p:cNvPr id="315" name="Picture 314"/>
          <p:cNvPicPr>
            <a:picLocks noChangeAspect="1"/>
          </p:cNvPicPr>
          <p:nvPr/>
        </p:nvPicPr>
        <p:blipFill>
          <a:blip r:embed="rId3"/>
          <a:stretch>
            <a:fillRect/>
          </a:stretch>
        </p:blipFill>
        <p:spPr>
          <a:xfrm>
            <a:off x="5740000" y="5325429"/>
            <a:ext cx="185639" cy="169303"/>
          </a:xfrm>
          <a:prstGeom prst="rect">
            <a:avLst/>
          </a:prstGeom>
        </p:spPr>
      </p:pic>
    </p:spTree>
    <p:extLst>
      <p:ext uri="{BB962C8B-B14F-4D97-AF65-F5344CB8AC3E}">
        <p14:creationId xmlns:p14="http://schemas.microsoft.com/office/powerpoint/2010/main" val="187875827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4" y="51371"/>
            <a:ext cx="4924758" cy="67155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169" y="51372"/>
            <a:ext cx="4918349" cy="6706839"/>
          </a:xfrm>
          <a:prstGeom prst="rect">
            <a:avLst/>
          </a:prstGeom>
        </p:spPr>
      </p:pic>
      <p:sp>
        <p:nvSpPr>
          <p:cNvPr id="4" name="TextBox 3"/>
          <p:cNvSpPr txBox="1"/>
          <p:nvPr/>
        </p:nvSpPr>
        <p:spPr>
          <a:xfrm>
            <a:off x="5035133" y="2054832"/>
            <a:ext cx="1962363" cy="2554545"/>
          </a:xfrm>
          <a:prstGeom prst="rect">
            <a:avLst/>
          </a:prstGeom>
          <a:solidFill>
            <a:schemeClr val="accent1">
              <a:lumMod val="50000"/>
            </a:schemeClr>
          </a:solid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Both of these</a:t>
            </a:r>
          </a:p>
          <a:p>
            <a:r>
              <a:rPr lang="en-US" sz="2000" b="1" dirty="0">
                <a:solidFill>
                  <a:schemeClr val="bg1"/>
                </a:solidFill>
                <a:latin typeface="Arial" panose="020B0604020202020204" pitchFamily="34" charset="0"/>
                <a:cs typeface="Arial" panose="020B0604020202020204" pitchFamily="34" charset="0"/>
              </a:rPr>
              <a:t>courses together</a:t>
            </a:r>
          </a:p>
          <a:p>
            <a:r>
              <a:rPr lang="en-US" sz="2000" b="1" dirty="0">
                <a:solidFill>
                  <a:schemeClr val="bg1"/>
                </a:solidFill>
                <a:latin typeface="Arial" panose="020B0604020202020204" pitchFamily="34" charset="0"/>
                <a:cs typeface="Arial" panose="020B0604020202020204" pitchFamily="34" charset="0"/>
              </a:rPr>
              <a:t>map to the </a:t>
            </a:r>
          </a:p>
          <a:p>
            <a:r>
              <a:rPr lang="en-US" sz="2000" b="1" dirty="0">
                <a:solidFill>
                  <a:schemeClr val="bg1"/>
                </a:solidFill>
                <a:latin typeface="Arial" panose="020B0604020202020204" pitchFamily="34" charset="0"/>
                <a:cs typeface="Arial" panose="020B0604020202020204" pitchFamily="34" charset="0"/>
              </a:rPr>
              <a:t>Cisco CCENT</a:t>
            </a:r>
          </a:p>
          <a:p>
            <a:r>
              <a:rPr lang="en-US" sz="2000" b="1" dirty="0">
                <a:solidFill>
                  <a:schemeClr val="bg1"/>
                </a:solidFill>
                <a:latin typeface="Arial" panose="020B0604020202020204" pitchFamily="34" charset="0"/>
                <a:cs typeface="Arial" panose="020B0604020202020204" pitchFamily="34" charset="0"/>
              </a:rPr>
              <a:t>Industry</a:t>
            </a:r>
          </a:p>
          <a:p>
            <a:r>
              <a:rPr lang="en-US" sz="2000" b="1" dirty="0">
                <a:solidFill>
                  <a:schemeClr val="bg1"/>
                </a:solidFill>
                <a:latin typeface="Arial" panose="020B0604020202020204" pitchFamily="34" charset="0"/>
                <a:cs typeface="Arial" panose="020B0604020202020204" pitchFamily="34" charset="0"/>
              </a:rPr>
              <a:t>Certification</a:t>
            </a:r>
          </a:p>
          <a:p>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4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 y="-1"/>
            <a:ext cx="5028650"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8598" y="-1"/>
            <a:ext cx="5024196" cy="6851925"/>
          </a:xfrm>
          <a:prstGeom prst="rect">
            <a:avLst/>
          </a:prstGeom>
        </p:spPr>
      </p:pic>
      <p:sp>
        <p:nvSpPr>
          <p:cNvPr id="6" name="TextBox 5"/>
          <p:cNvSpPr txBox="1"/>
          <p:nvPr/>
        </p:nvSpPr>
        <p:spPr>
          <a:xfrm>
            <a:off x="5123805" y="2054832"/>
            <a:ext cx="1962363" cy="3170099"/>
          </a:xfrm>
          <a:prstGeom prst="rect">
            <a:avLst/>
          </a:prstGeom>
          <a:solidFill>
            <a:schemeClr val="accent1">
              <a:lumMod val="50000"/>
            </a:schemeClr>
          </a:solid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The 3</a:t>
            </a:r>
            <a:r>
              <a:rPr lang="en-US" sz="2000" b="1" baseline="30000" dirty="0">
                <a:solidFill>
                  <a:schemeClr val="bg1"/>
                </a:solidFill>
                <a:latin typeface="Arial" panose="020B0604020202020204" pitchFamily="34" charset="0"/>
                <a:cs typeface="Arial" panose="020B0604020202020204" pitchFamily="34" charset="0"/>
              </a:rPr>
              <a:t>rd</a:t>
            </a:r>
            <a:r>
              <a:rPr lang="en-US" sz="2000" b="1" dirty="0">
                <a:solidFill>
                  <a:schemeClr val="bg1"/>
                </a:solidFill>
                <a:latin typeface="Arial" panose="020B0604020202020204" pitchFamily="34" charset="0"/>
                <a:cs typeface="Arial" panose="020B0604020202020204" pitchFamily="34" charset="0"/>
              </a:rPr>
              <a:t> &amp; 4</a:t>
            </a:r>
            <a:r>
              <a:rPr lang="en-US" sz="2000" b="1" baseline="30000" dirty="0">
                <a:solidFill>
                  <a:schemeClr val="bg1"/>
                </a:solidFill>
                <a:latin typeface="Arial" panose="020B0604020202020204" pitchFamily="34" charset="0"/>
                <a:cs typeface="Arial" panose="020B0604020202020204" pitchFamily="34" charset="0"/>
              </a:rPr>
              <a:t>th</a:t>
            </a:r>
            <a:r>
              <a:rPr lang="en-US" sz="2000" b="1" dirty="0">
                <a:solidFill>
                  <a:schemeClr val="bg1"/>
                </a:solidFill>
                <a:latin typeface="Arial" panose="020B0604020202020204" pitchFamily="34" charset="0"/>
                <a:cs typeface="Arial" panose="020B0604020202020204" pitchFamily="34" charset="0"/>
              </a:rPr>
              <a:t> course finish the mapping to the Cisco Certified Network Associate (CCNA) certification</a:t>
            </a:r>
          </a:p>
          <a:p>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8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3588"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3588" cy="3375213"/>
          </a:xfrm>
          <a:prstGeom prst="rect">
            <a:avLst/>
          </a:prstGeom>
        </p:spPr>
      </p:pic>
      <p:sp>
        <p:nvSpPr>
          <p:cNvPr id="16" name="Oval 15"/>
          <p:cNvSpPr/>
          <p:nvPr/>
        </p:nvSpPr>
        <p:spPr>
          <a:xfrm>
            <a:off x="776674" y="2060305"/>
            <a:ext cx="2331090" cy="2331090"/>
          </a:xfrm>
          <a:prstGeom prst="ellipse">
            <a:avLst/>
          </a:prstGeom>
          <a:solidFill>
            <a:srgbClr val="41BCE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7" name="Oval 16"/>
          <p:cNvSpPr/>
          <p:nvPr/>
        </p:nvSpPr>
        <p:spPr>
          <a:xfrm>
            <a:off x="3552866" y="2050549"/>
            <a:ext cx="2331090" cy="2331090"/>
          </a:xfrm>
          <a:prstGeom prst="ellipse">
            <a:avLst/>
          </a:prstGeom>
          <a:solidFill>
            <a:srgbClr val="41BCE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8" name="Oval 17"/>
          <p:cNvSpPr/>
          <p:nvPr/>
        </p:nvSpPr>
        <p:spPr>
          <a:xfrm>
            <a:off x="6400651" y="2045671"/>
            <a:ext cx="2331090" cy="2331090"/>
          </a:xfrm>
          <a:prstGeom prst="ellipse">
            <a:avLst/>
          </a:prstGeom>
          <a:solidFill>
            <a:srgbClr val="41BCE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0" name="Oval 9"/>
          <p:cNvSpPr/>
          <p:nvPr/>
        </p:nvSpPr>
        <p:spPr>
          <a:xfrm>
            <a:off x="886745" y="2171550"/>
            <a:ext cx="2108600" cy="210860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1" name="Oval 10"/>
          <p:cNvSpPr/>
          <p:nvPr/>
        </p:nvSpPr>
        <p:spPr>
          <a:xfrm>
            <a:off x="3664111" y="2166672"/>
            <a:ext cx="2108600" cy="210860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2" name="Oval 11"/>
          <p:cNvSpPr/>
          <p:nvPr/>
        </p:nvSpPr>
        <p:spPr>
          <a:xfrm>
            <a:off x="6515498" y="2161794"/>
            <a:ext cx="2108600" cy="210860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7" name="TextBox 6"/>
          <p:cNvSpPr txBox="1"/>
          <p:nvPr/>
        </p:nvSpPr>
        <p:spPr>
          <a:xfrm>
            <a:off x="776674" y="4458282"/>
            <a:ext cx="2218671"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Cybersecurity jobs are growing </a:t>
            </a:r>
            <a:r>
              <a:rPr kumimoji="0" lang="en-US" sz="16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THREE TIMES FASTER</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 </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than IT jobs in general.</a:t>
            </a:r>
          </a:p>
        </p:txBody>
      </p:sp>
      <p:sp>
        <p:nvSpPr>
          <p:cNvPr id="8" name="TextBox 7"/>
          <p:cNvSpPr txBox="1"/>
          <p:nvPr/>
        </p:nvSpPr>
        <p:spPr>
          <a:xfrm>
            <a:off x="3462261" y="4458282"/>
            <a:ext cx="253865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53%</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 </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of employers currently take longer than </a:t>
            </a:r>
            <a:r>
              <a:rPr kumimoji="0" lang="en-US" sz="16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SIX MONTHS</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 </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to find qualified cybersecurity professionals.</a:t>
            </a:r>
          </a:p>
        </p:txBody>
      </p:sp>
      <p:sp>
        <p:nvSpPr>
          <p:cNvPr id="9" name="TextBox 8"/>
          <p:cNvSpPr txBox="1"/>
          <p:nvPr/>
        </p:nvSpPr>
        <p:spPr>
          <a:xfrm>
            <a:off x="6542057" y="4458280"/>
            <a:ext cx="2282965"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There will be a global shortage of </a:t>
            </a:r>
            <a:r>
              <a:rPr kumimoji="0" lang="en-US" sz="16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2 MILLION</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charset="0"/>
                <a:cs typeface="Arial" panose="020B0604020202020204" pitchFamily="34" charset="0"/>
              </a:rPr>
              <a:t> </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cybersecurity professionals by 2019.</a:t>
            </a:r>
          </a:p>
        </p:txBody>
      </p:sp>
      <p:sp>
        <p:nvSpPr>
          <p:cNvPr id="13" name="TextBox 12"/>
          <p:cNvSpPr txBox="1"/>
          <p:nvPr/>
        </p:nvSpPr>
        <p:spPr>
          <a:xfrm>
            <a:off x="1287117" y="2410209"/>
            <a:ext cx="1307856" cy="1306255"/>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3X</a:t>
            </a:r>
          </a:p>
        </p:txBody>
      </p:sp>
      <p:sp>
        <p:nvSpPr>
          <p:cNvPr id="14" name="TextBox 13"/>
          <p:cNvSpPr txBox="1"/>
          <p:nvPr/>
        </p:nvSpPr>
        <p:spPr>
          <a:xfrm>
            <a:off x="3904743" y="2405331"/>
            <a:ext cx="1685560" cy="1306255"/>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53</a:t>
            </a:r>
            <a:r>
              <a:rPr kumimoji="0" lang="en-US" sz="6000" b="1" i="0" u="none" strike="noStrike" kern="1200" cap="none" spc="0" normalizeH="0" baseline="30000" noProof="0" dirty="0">
                <a:ln>
                  <a:noFill/>
                </a:ln>
                <a:solidFill>
                  <a:prstClr val="white"/>
                </a:solidFill>
                <a:effectLst/>
                <a:uLnTx/>
                <a:uFillTx/>
                <a:latin typeface="Arial" panose="020B0604020202020204" pitchFamily="34" charset="0"/>
                <a:ea typeface="CiscoSans" charset="0"/>
                <a:cs typeface="Arial" panose="020B0604020202020204" pitchFamily="34" charset="0"/>
              </a:rPr>
              <a:t>%</a:t>
            </a:r>
          </a:p>
        </p:txBody>
      </p:sp>
      <p:sp>
        <p:nvSpPr>
          <p:cNvPr id="15" name="TextBox 14"/>
          <p:cNvSpPr txBox="1"/>
          <p:nvPr/>
        </p:nvSpPr>
        <p:spPr>
          <a:xfrm>
            <a:off x="6697906" y="2400453"/>
            <a:ext cx="1685560" cy="1306255"/>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2M</a:t>
            </a:r>
          </a:p>
        </p:txBody>
      </p:sp>
      <p:sp>
        <p:nvSpPr>
          <p:cNvPr id="20" name="Oval 19"/>
          <p:cNvSpPr/>
          <p:nvPr/>
        </p:nvSpPr>
        <p:spPr>
          <a:xfrm>
            <a:off x="9226416" y="2045671"/>
            <a:ext cx="2331090" cy="2331090"/>
          </a:xfrm>
          <a:prstGeom prst="ellipse">
            <a:avLst/>
          </a:prstGeom>
          <a:solidFill>
            <a:srgbClr val="41BCE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21" name="Oval 20"/>
          <p:cNvSpPr/>
          <p:nvPr/>
        </p:nvSpPr>
        <p:spPr>
          <a:xfrm>
            <a:off x="9341263" y="2161794"/>
            <a:ext cx="2108600" cy="210860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22" name="TextBox 21"/>
          <p:cNvSpPr txBox="1"/>
          <p:nvPr/>
        </p:nvSpPr>
        <p:spPr>
          <a:xfrm>
            <a:off x="9174975" y="4458280"/>
            <a:ext cx="2542103"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84%</a:t>
            </a:r>
            <a:r>
              <a:rPr kumimoji="0" lang="en-US" sz="16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iscoSans ExtraLight" charset="0"/>
                <a:cs typeface="Arial" panose="020B0604020202020204" pitchFamily="34" charset="0"/>
              </a:rPr>
              <a:t> of organizations believe that 50% or fewer applicants for open security jobs are qualified.</a:t>
            </a:r>
          </a:p>
        </p:txBody>
      </p:sp>
      <p:sp>
        <p:nvSpPr>
          <p:cNvPr id="23" name="TextBox 22"/>
          <p:cNvSpPr txBox="1"/>
          <p:nvPr/>
        </p:nvSpPr>
        <p:spPr>
          <a:xfrm>
            <a:off x="9202309" y="2400453"/>
            <a:ext cx="2328284" cy="1306255"/>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AU"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8</a:t>
            </a: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4</a:t>
            </a:r>
            <a:r>
              <a:rPr kumimoji="0" lang="en-US" sz="6000" b="1" i="0" u="none" strike="noStrike" kern="1200" cap="none" spc="0" normalizeH="0" baseline="30000" noProof="0" dirty="0">
                <a:ln>
                  <a:noFill/>
                </a:ln>
                <a:solidFill>
                  <a:prstClr val="white"/>
                </a:solidFill>
                <a:effectLst/>
                <a:uLnTx/>
                <a:uFillTx/>
                <a:latin typeface="Arial" panose="020B0604020202020204" pitchFamily="34" charset="0"/>
                <a:ea typeface="CiscoSans" charset="0"/>
                <a:cs typeface="Arial" panose="020B0604020202020204" pitchFamily="34" charset="0"/>
              </a:rPr>
              <a:t>%</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endParaRP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66442" y="6100502"/>
            <a:ext cx="1346344" cy="292521"/>
          </a:xfrm>
          <a:prstGeom prst="rect">
            <a:avLst/>
          </a:prstGeom>
        </p:spPr>
      </p:pic>
      <p:sp>
        <p:nvSpPr>
          <p:cNvPr id="24" name="TextBox 23"/>
          <p:cNvSpPr txBox="1"/>
          <p:nvPr/>
        </p:nvSpPr>
        <p:spPr>
          <a:xfrm>
            <a:off x="517350" y="6246762"/>
            <a:ext cx="629352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464649"/>
                </a:solidFill>
                <a:effectLst/>
                <a:uLnTx/>
                <a:uFillTx/>
                <a:latin typeface="ArialMT"/>
                <a:ea typeface="+mn-ea"/>
                <a:cs typeface="+mn-cs"/>
              </a:rPr>
              <a:t>Source: ISACA Cybersecurity Skills Gap 2016, US Information Systems Audit and Controls Association </a:t>
            </a:r>
            <a:endParaRPr kumimoji="0" lang="en-US" sz="1000" b="0" i="1" u="none" strike="noStrike" kern="1200" cap="none" spc="0" normalizeH="0" baseline="0" noProof="0" dirty="0">
              <a:ln>
                <a:noFill/>
              </a:ln>
              <a:solidFill>
                <a:srgbClr val="E7E6E6">
                  <a:lumMod val="10000"/>
                </a:srgbClr>
              </a:solidFill>
              <a:effectLst/>
              <a:uLnTx/>
              <a:uFillTx/>
              <a:latin typeface="CiscoSans ExtraLight" charset="0"/>
              <a:ea typeface="CiscoSans ExtraLight" charset="0"/>
              <a:cs typeface="CiscoSans ExtraLight" charset="0"/>
            </a:endParaRPr>
          </a:p>
        </p:txBody>
      </p:sp>
    </p:spTree>
    <p:extLst>
      <p:ext uri="{BB962C8B-B14F-4D97-AF65-F5344CB8AC3E}">
        <p14:creationId xmlns:p14="http://schemas.microsoft.com/office/powerpoint/2010/main" val="256670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1478" y="625483"/>
            <a:ext cx="3207220" cy="1077218"/>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C3B7B"/>
                </a:solidFill>
                <a:effectLst/>
                <a:uLnTx/>
                <a:uFillTx/>
                <a:latin typeface="Arial"/>
                <a:ea typeface="CiscoSans" charset="0"/>
                <a:cs typeface="CiscoSans" charset="0"/>
              </a:rPr>
              <a:t>Cybersecurity  Portfolio</a:t>
            </a:r>
            <a:endParaRPr kumimoji="0" lang="en-US" sz="20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endParaRPr>
          </a:p>
        </p:txBody>
      </p:sp>
      <p:cxnSp>
        <p:nvCxnSpPr>
          <p:cNvPr id="4" name="Elbow Connector 3"/>
          <p:cNvCxnSpPr/>
          <p:nvPr/>
        </p:nvCxnSpPr>
        <p:spPr>
          <a:xfrm flipV="1">
            <a:off x="6886994" y="551705"/>
            <a:ext cx="2066936" cy="310071"/>
          </a:xfrm>
          <a:prstGeom prst="bentConnector3">
            <a:avLst>
              <a:gd name="adj1" fmla="val 78622"/>
            </a:avLst>
          </a:prstGeom>
          <a:ln w="34925">
            <a:solidFill>
              <a:srgbClr val="6DBC4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86878" y="277076"/>
            <a:ext cx="2156089" cy="58477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Personal protection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 career discovery</a:t>
            </a:r>
          </a:p>
        </p:txBody>
      </p:sp>
      <p:cxnSp>
        <p:nvCxnSpPr>
          <p:cNvPr id="14" name="Elbow Connector 13"/>
          <p:cNvCxnSpPr/>
          <p:nvPr/>
        </p:nvCxnSpPr>
        <p:spPr>
          <a:xfrm flipV="1">
            <a:off x="8577461" y="1433204"/>
            <a:ext cx="969331" cy="302773"/>
          </a:xfrm>
          <a:prstGeom prst="bentConnector3">
            <a:avLst>
              <a:gd name="adj1" fmla="val 50000"/>
            </a:avLst>
          </a:prstGeom>
          <a:ln w="34925">
            <a:solidFill>
              <a:srgbClr val="41BCE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54649" y="1197437"/>
            <a:ext cx="1488319" cy="1077218"/>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Fundamental principles, procedures, and practices</a:t>
            </a:r>
          </a:p>
        </p:txBody>
      </p:sp>
      <p:sp>
        <p:nvSpPr>
          <p:cNvPr id="29" name="TextBox 28"/>
          <p:cNvSpPr txBox="1"/>
          <p:nvPr/>
        </p:nvSpPr>
        <p:spPr>
          <a:xfrm>
            <a:off x="668803" y="3767771"/>
            <a:ext cx="2399619" cy="156966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Delve deep into networking security, focusing on design, implementation and protection of secure networks</a:t>
            </a:r>
          </a:p>
        </p:txBody>
      </p:sp>
      <p:pic>
        <p:nvPicPr>
          <p:cNvPr id="13" name="Picture 12"/>
          <p:cNvPicPr>
            <a:picLocks noChangeAspect="1"/>
          </p:cNvPicPr>
          <p:nvPr/>
        </p:nvPicPr>
        <p:blipFill>
          <a:blip r:embed="rId2"/>
          <a:stretch>
            <a:fillRect/>
          </a:stretch>
        </p:blipFill>
        <p:spPr>
          <a:xfrm>
            <a:off x="230116" y="259221"/>
            <a:ext cx="1346169" cy="292483"/>
          </a:xfrm>
          <a:prstGeom prst="rect">
            <a:avLst/>
          </a:prstGeom>
        </p:spPr>
      </p:pic>
      <p:cxnSp>
        <p:nvCxnSpPr>
          <p:cNvPr id="30" name="Elbow Connector 29"/>
          <p:cNvCxnSpPr/>
          <p:nvPr/>
        </p:nvCxnSpPr>
        <p:spPr>
          <a:xfrm>
            <a:off x="8308825" y="4836861"/>
            <a:ext cx="1394268" cy="593297"/>
          </a:xfrm>
          <a:prstGeom prst="bentConnector3">
            <a:avLst>
              <a:gd name="adj1" fmla="val 50000"/>
            </a:avLst>
          </a:prstGeom>
          <a:ln w="34925">
            <a:solidFill>
              <a:srgbClr val="1C3B7B"/>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859396" y="4274842"/>
            <a:ext cx="1837377" cy="1323439"/>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Detect security incidents and support security of networked and end systems </a:t>
            </a:r>
          </a:p>
        </p:txBody>
      </p:sp>
      <p:cxnSp>
        <p:nvCxnSpPr>
          <p:cNvPr id="33" name="Elbow Connector 32"/>
          <p:cNvCxnSpPr/>
          <p:nvPr/>
        </p:nvCxnSpPr>
        <p:spPr>
          <a:xfrm>
            <a:off x="903201" y="5430156"/>
            <a:ext cx="4238943" cy="652933"/>
          </a:xfrm>
          <a:prstGeom prst="bentConnector3">
            <a:avLst>
              <a:gd name="adj1" fmla="val 50000"/>
            </a:avLst>
          </a:prstGeom>
          <a:ln w="34925">
            <a:solidFill>
              <a:srgbClr val="1C3B7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314571" y="370373"/>
            <a:ext cx="5564449" cy="6117257"/>
          </a:xfrm>
          <a:prstGeom prst="rect">
            <a:avLst/>
          </a:prstGeom>
        </p:spPr>
      </p:pic>
      <p:sp>
        <p:nvSpPr>
          <p:cNvPr id="22" name="TextBox 21"/>
          <p:cNvSpPr txBox="1"/>
          <p:nvPr/>
        </p:nvSpPr>
        <p:spPr>
          <a:xfrm>
            <a:off x="1168206" y="1881732"/>
            <a:ext cx="2272040" cy="1077218"/>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rPr>
              <a:t>Certification opportunities + promising </a:t>
            </a:r>
            <a:r>
              <a:rPr kumimoji="0" lang="en-US" sz="1600" b="0" i="0" u="none" strike="noStrike" kern="1200" cap="none" spc="0" normalizeH="0" baseline="0" noProof="0">
                <a:ln>
                  <a:noFill/>
                </a:ln>
                <a:solidFill>
                  <a:srgbClr val="1C3B7B"/>
                </a:solidFill>
                <a:effectLst/>
                <a:uLnTx/>
                <a:uFillTx/>
                <a:latin typeface="Arial"/>
                <a:ea typeface="CiscoSans ExtraLight" charset="0"/>
                <a:cs typeface="CiscoSans ExtraLight" charset="0"/>
              </a:rPr>
              <a:t>job prospects</a:t>
            </a:r>
            <a:endParaRPr kumimoji="0" lang="en-US" sz="1600" b="0" i="0" u="none" strike="noStrike" kern="1200" cap="none" spc="0" normalizeH="0" baseline="0" noProof="0" dirty="0">
              <a:ln>
                <a:noFill/>
              </a:ln>
              <a:solidFill>
                <a:srgbClr val="1C3B7B"/>
              </a:solidFill>
              <a:effectLst/>
              <a:uLnTx/>
              <a:uFillTx/>
              <a:latin typeface="Arial"/>
              <a:ea typeface="CiscoSans ExtraLight" charset="0"/>
              <a:cs typeface="CiscoSans ExtraLight" charset="0"/>
            </a:endParaRPr>
          </a:p>
        </p:txBody>
      </p:sp>
      <p:pic>
        <p:nvPicPr>
          <p:cNvPr id="17" name="Picture 16"/>
          <p:cNvPicPr>
            <a:picLocks noChangeAspect="1"/>
          </p:cNvPicPr>
          <p:nvPr/>
        </p:nvPicPr>
        <p:blipFill>
          <a:blip r:embed="rId4"/>
          <a:stretch>
            <a:fillRect/>
          </a:stretch>
        </p:blipFill>
        <p:spPr>
          <a:xfrm>
            <a:off x="4714383" y="786160"/>
            <a:ext cx="3835859" cy="5351347"/>
          </a:xfrm>
          <a:prstGeom prst="rect">
            <a:avLst/>
          </a:prstGeom>
        </p:spPr>
      </p:pic>
      <p:sp>
        <p:nvSpPr>
          <p:cNvPr id="19" name="Triangle 18"/>
          <p:cNvSpPr/>
          <p:nvPr/>
        </p:nvSpPr>
        <p:spPr>
          <a:xfrm rot="7260270">
            <a:off x="7164246" y="1111361"/>
            <a:ext cx="123981" cy="1066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6" name="Triangle 25"/>
          <p:cNvSpPr/>
          <p:nvPr/>
        </p:nvSpPr>
        <p:spPr>
          <a:xfrm rot="10800000">
            <a:off x="8478417" y="3452031"/>
            <a:ext cx="123981" cy="1066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8" name="Triangle 27"/>
          <p:cNvSpPr/>
          <p:nvPr/>
        </p:nvSpPr>
        <p:spPr>
          <a:xfrm rot="18394971">
            <a:off x="4652390" y="5804154"/>
            <a:ext cx="123981" cy="1066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32" name="Elbow Connector 31"/>
          <p:cNvCxnSpPr/>
          <p:nvPr/>
        </p:nvCxnSpPr>
        <p:spPr>
          <a:xfrm>
            <a:off x="2304226" y="2839317"/>
            <a:ext cx="1010344" cy="637804"/>
          </a:xfrm>
          <a:prstGeom prst="bentConnector3">
            <a:avLst>
              <a:gd name="adj1" fmla="val 50000"/>
            </a:avLst>
          </a:prstGeom>
          <a:ln w="34925">
            <a:solidFill>
              <a:srgbClr val="1C3B7B"/>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B6035CB-186F-4D40-AADF-9A8939C80A62}"/>
              </a:ext>
            </a:extLst>
          </p:cNvPr>
          <p:cNvSpPr txBox="1"/>
          <p:nvPr/>
        </p:nvSpPr>
        <p:spPr>
          <a:xfrm>
            <a:off x="6914161" y="4523334"/>
            <a:ext cx="966161" cy="400110"/>
          </a:xfrm>
          <a:prstGeom prst="rect">
            <a:avLst/>
          </a:prstGeom>
          <a:solidFill>
            <a:schemeClr val="bg1"/>
          </a:solid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234761"/>
                </a:solidFill>
                <a:effectLst/>
                <a:uLnTx/>
                <a:uFillTx/>
                <a:latin typeface="CiscoSans" panose="020B0503020201020303" pitchFamily="34" charset="0"/>
                <a:ea typeface="ＭＳ Ｐゴシック" pitchFamily="34" charset="-128"/>
                <a:cs typeface="+mn-cs"/>
              </a:rPr>
              <a:t>CCNA </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dirty="0">
                <a:ln>
                  <a:noFill/>
                </a:ln>
                <a:solidFill>
                  <a:srgbClr val="234761"/>
                </a:solidFill>
                <a:effectLst/>
                <a:uLnTx/>
                <a:uFillTx/>
                <a:latin typeface="CiscoSans" panose="020B0503020201020303" pitchFamily="34" charset="0"/>
                <a:ea typeface="ＭＳ Ｐゴシック" pitchFamily="34" charset="-128"/>
                <a:cs typeface="+mn-cs"/>
              </a:rPr>
              <a:t>Cyber Ops</a:t>
            </a:r>
            <a:endParaRPr kumimoji="0" lang="en-US" sz="1000" b="0" i="0" u="none" strike="noStrike" kern="1200" cap="none" spc="0" normalizeH="0" baseline="0" noProof="0" dirty="0">
              <a:ln>
                <a:noFill/>
              </a:ln>
              <a:solidFill>
                <a:srgbClr val="234761"/>
              </a:solidFill>
              <a:effectLst/>
              <a:uLnTx/>
              <a:uFillTx/>
              <a:latin typeface="CiscoSans" panose="020B0503020201020303" pitchFamily="34" charset="0"/>
              <a:ea typeface="ＭＳ Ｐゴシック" pitchFamily="34" charset="-128"/>
              <a:cs typeface="+mn-cs"/>
            </a:endParaRPr>
          </a:p>
        </p:txBody>
      </p:sp>
      <p:pic>
        <p:nvPicPr>
          <p:cNvPr id="35" name="Picture 34">
            <a:extLst>
              <a:ext uri="{FF2B5EF4-FFF2-40B4-BE49-F238E27FC236}">
                <a16:creationId xmlns:a16="http://schemas.microsoft.com/office/drawing/2014/main" id="{31972FC1-45C4-9D4A-97E2-B35E58360FA1}"/>
              </a:ext>
            </a:extLst>
          </p:cNvPr>
          <p:cNvPicPr>
            <a:picLocks noChangeAspect="1"/>
          </p:cNvPicPr>
          <p:nvPr/>
        </p:nvPicPr>
        <p:blipFill rotWithShape="1">
          <a:blip r:embed="rId5">
            <a:extLst>
              <a:ext uri="{28A0092B-C50C-407E-A947-70E740481C1C}">
                <a14:useLocalDpi xmlns:a14="http://schemas.microsoft.com/office/drawing/2010/main" val="0"/>
              </a:ext>
            </a:extLst>
          </a:blip>
          <a:srcRect l="8199" t="34285" r="66232" b="8806"/>
          <a:stretch/>
        </p:blipFill>
        <p:spPr>
          <a:xfrm>
            <a:off x="3929774" y="2254063"/>
            <a:ext cx="746307" cy="747608"/>
          </a:xfrm>
          <a:prstGeom prst="rect">
            <a:avLst/>
          </a:prstGeom>
        </p:spPr>
      </p:pic>
      <p:pic>
        <p:nvPicPr>
          <p:cNvPr id="36" name="Picture 35">
            <a:extLst>
              <a:ext uri="{FF2B5EF4-FFF2-40B4-BE49-F238E27FC236}">
                <a16:creationId xmlns:a16="http://schemas.microsoft.com/office/drawing/2014/main" id="{DDF41E16-5AC8-3B4F-A629-00893416A9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9387" y="3754743"/>
            <a:ext cx="745620" cy="745620"/>
          </a:xfrm>
          <a:prstGeom prst="rect">
            <a:avLst/>
          </a:prstGeom>
        </p:spPr>
      </p:pic>
      <p:pic>
        <p:nvPicPr>
          <p:cNvPr id="37" name="Picture 36">
            <a:extLst>
              <a:ext uri="{FF2B5EF4-FFF2-40B4-BE49-F238E27FC236}">
                <a16:creationId xmlns:a16="http://schemas.microsoft.com/office/drawing/2014/main" id="{87B32A88-19B8-C143-BEFD-91041FF444DD}"/>
              </a:ext>
            </a:extLst>
          </p:cNvPr>
          <p:cNvPicPr>
            <a:picLocks noChangeAspect="1"/>
          </p:cNvPicPr>
          <p:nvPr/>
        </p:nvPicPr>
        <p:blipFill rotWithShape="1">
          <a:blip r:embed="rId7">
            <a:extLst>
              <a:ext uri="{28A0092B-C50C-407E-A947-70E740481C1C}">
                <a14:useLocalDpi xmlns:a14="http://schemas.microsoft.com/office/drawing/2010/main" val="0"/>
              </a:ext>
            </a:extLst>
          </a:blip>
          <a:srcRect l="7928" t="31090" r="66487" b="12065"/>
          <a:stretch/>
        </p:blipFill>
        <p:spPr>
          <a:xfrm>
            <a:off x="6982656" y="2156299"/>
            <a:ext cx="752909" cy="752911"/>
          </a:xfrm>
          <a:prstGeom prst="rect">
            <a:avLst/>
          </a:prstGeom>
        </p:spPr>
      </p:pic>
      <p:pic>
        <p:nvPicPr>
          <p:cNvPr id="38" name="Picture 37">
            <a:extLst>
              <a:ext uri="{FF2B5EF4-FFF2-40B4-BE49-F238E27FC236}">
                <a16:creationId xmlns:a16="http://schemas.microsoft.com/office/drawing/2014/main" id="{ED2C409D-6445-B547-8154-94263EC46A79}"/>
              </a:ext>
            </a:extLst>
          </p:cNvPr>
          <p:cNvPicPr>
            <a:picLocks noChangeAspect="1"/>
          </p:cNvPicPr>
          <p:nvPr/>
        </p:nvPicPr>
        <p:blipFill>
          <a:blip r:embed="rId8"/>
          <a:stretch>
            <a:fillRect/>
          </a:stretch>
        </p:blipFill>
        <p:spPr>
          <a:xfrm flipH="1">
            <a:off x="5547843" y="4613055"/>
            <a:ext cx="742347" cy="742347"/>
          </a:xfrm>
          <a:prstGeom prst="rect">
            <a:avLst/>
          </a:prstGeom>
        </p:spPr>
      </p:pic>
      <p:pic>
        <p:nvPicPr>
          <p:cNvPr id="39" name="Picture 38">
            <a:extLst>
              <a:ext uri="{FF2B5EF4-FFF2-40B4-BE49-F238E27FC236}">
                <a16:creationId xmlns:a16="http://schemas.microsoft.com/office/drawing/2014/main" id="{1F6BE817-CBBD-7D4C-9324-B0F94E3CB09F}"/>
              </a:ext>
            </a:extLst>
          </p:cNvPr>
          <p:cNvPicPr>
            <a:picLocks noChangeAspect="1"/>
          </p:cNvPicPr>
          <p:nvPr/>
        </p:nvPicPr>
        <p:blipFill>
          <a:blip r:embed="rId9"/>
          <a:stretch>
            <a:fillRect/>
          </a:stretch>
        </p:blipFill>
        <p:spPr>
          <a:xfrm>
            <a:off x="5485579" y="1164680"/>
            <a:ext cx="747233" cy="747233"/>
          </a:xfrm>
          <a:prstGeom prst="rect">
            <a:avLst/>
          </a:prstGeom>
        </p:spPr>
      </p:pic>
      <p:pic>
        <p:nvPicPr>
          <p:cNvPr id="40" name="Picture 39">
            <a:extLst>
              <a:ext uri="{FF2B5EF4-FFF2-40B4-BE49-F238E27FC236}">
                <a16:creationId xmlns:a16="http://schemas.microsoft.com/office/drawing/2014/main" id="{A516341A-715F-4245-B76E-615B2E482B13}"/>
              </a:ext>
            </a:extLst>
          </p:cNvPr>
          <p:cNvPicPr>
            <a:picLocks noChangeAspect="1"/>
          </p:cNvPicPr>
          <p:nvPr/>
        </p:nvPicPr>
        <p:blipFill rotWithShape="1">
          <a:blip r:embed="rId10">
            <a:extLst>
              <a:ext uri="{28A0092B-C50C-407E-A947-70E740481C1C}">
                <a14:useLocalDpi xmlns:a14="http://schemas.microsoft.com/office/drawing/2010/main" val="0"/>
              </a:ext>
            </a:extLst>
          </a:blip>
          <a:srcRect l="8108" t="31291" r="66306" b="11864"/>
          <a:stretch/>
        </p:blipFill>
        <p:spPr>
          <a:xfrm>
            <a:off x="4054047" y="3863540"/>
            <a:ext cx="752912" cy="752912"/>
          </a:xfrm>
          <a:prstGeom prst="rect">
            <a:avLst/>
          </a:prstGeom>
        </p:spPr>
      </p:pic>
    </p:spTree>
    <p:extLst>
      <p:ext uri="{BB962C8B-B14F-4D97-AF65-F5344CB8AC3E}">
        <p14:creationId xmlns:p14="http://schemas.microsoft.com/office/powerpoint/2010/main" val="16855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59" name="Oval 58"/>
          <p:cNvSpPr/>
          <p:nvPr/>
        </p:nvSpPr>
        <p:spPr>
          <a:xfrm>
            <a:off x="4212218" y="1645396"/>
            <a:ext cx="3567184" cy="3567180"/>
          </a:xfrm>
          <a:prstGeom prst="ellipse">
            <a:avLst/>
          </a:prstGeom>
          <a:solidFill>
            <a:srgbClr val="41BCEB">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39" name="Oval 38"/>
          <p:cNvSpPr/>
          <p:nvPr/>
        </p:nvSpPr>
        <p:spPr>
          <a:xfrm>
            <a:off x="2717008" y="108324"/>
            <a:ext cx="6555634" cy="6555628"/>
          </a:xfrm>
          <a:prstGeom prst="ellipse">
            <a:avLst/>
          </a:prstGeom>
          <a:solidFill>
            <a:srgbClr val="41BCEB">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38" name="Oval 37"/>
          <p:cNvSpPr/>
          <p:nvPr/>
        </p:nvSpPr>
        <p:spPr>
          <a:xfrm>
            <a:off x="1088718" y="-1190302"/>
            <a:ext cx="9863372" cy="9863364"/>
          </a:xfrm>
          <a:prstGeom prst="ellipse">
            <a:avLst/>
          </a:prstGeom>
          <a:solidFill>
            <a:srgbClr val="41BCEB">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cxnSp>
        <p:nvCxnSpPr>
          <p:cNvPr id="34" name="Straight Connector 33"/>
          <p:cNvCxnSpPr/>
          <p:nvPr/>
        </p:nvCxnSpPr>
        <p:spPr>
          <a:xfrm flipV="1">
            <a:off x="5994825" y="875187"/>
            <a:ext cx="4043343" cy="2418106"/>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14829" y="3160298"/>
            <a:ext cx="4814689" cy="264341"/>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94825" y="3520829"/>
            <a:ext cx="2838135" cy="1401526"/>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08364" y="1351348"/>
            <a:ext cx="4402944" cy="2072393"/>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986313" y="3436365"/>
            <a:ext cx="3024995" cy="890472"/>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571509" y="962111"/>
            <a:ext cx="4848060" cy="4848054"/>
          </a:xfrm>
          <a:prstGeom prst="ellipse">
            <a:avLst/>
          </a:prstGeom>
          <a:solidFill>
            <a:srgbClr val="41BCEB">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29" name="TextBox 28"/>
          <p:cNvSpPr txBox="1"/>
          <p:nvPr/>
        </p:nvSpPr>
        <p:spPr>
          <a:xfrm>
            <a:off x="563238" y="2054703"/>
            <a:ext cx="2170435"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Develop highly marketable, in-demand skills</a:t>
            </a:r>
          </a:p>
        </p:txBody>
      </p:sp>
      <p:sp>
        <p:nvSpPr>
          <p:cNvPr id="30" name="TextBox 29"/>
          <p:cNvSpPr txBox="1"/>
          <p:nvPr/>
        </p:nvSpPr>
        <p:spPr>
          <a:xfrm>
            <a:off x="9034566" y="1614400"/>
            <a:ext cx="217016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Create their own learning pathway</a:t>
            </a:r>
          </a:p>
        </p:txBody>
      </p:sp>
      <p:sp>
        <p:nvSpPr>
          <p:cNvPr id="31" name="TextBox 30"/>
          <p:cNvSpPr txBox="1"/>
          <p:nvPr/>
        </p:nvSpPr>
        <p:spPr>
          <a:xfrm>
            <a:off x="9925875" y="3859476"/>
            <a:ext cx="2057475"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Learn through practical, real-world experiences</a:t>
            </a:r>
          </a:p>
        </p:txBody>
      </p:sp>
      <p:sp>
        <p:nvSpPr>
          <p:cNvPr id="32" name="TextBox 31"/>
          <p:cNvSpPr txBox="1"/>
          <p:nvPr/>
        </p:nvSpPr>
        <p:spPr>
          <a:xfrm>
            <a:off x="7431791" y="5641490"/>
            <a:ext cx="280233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Earn discounted certification exams with applicable courses  </a:t>
            </a:r>
          </a:p>
        </p:txBody>
      </p:sp>
      <p:sp>
        <p:nvSpPr>
          <p:cNvPr id="53" name="TextBox 52"/>
          <p:cNvSpPr txBox="1"/>
          <p:nvPr/>
        </p:nvSpPr>
        <p:spPr>
          <a:xfrm>
            <a:off x="1886369" y="5139586"/>
            <a:ext cx="198885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Accelerate ability to find a job</a:t>
            </a:r>
          </a:p>
        </p:txBody>
      </p:sp>
      <p:sp>
        <p:nvSpPr>
          <p:cNvPr id="12" name="Oval 11"/>
          <p:cNvSpPr/>
          <p:nvPr/>
        </p:nvSpPr>
        <p:spPr>
          <a:xfrm>
            <a:off x="4336393" y="1749724"/>
            <a:ext cx="3349830" cy="3349828"/>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6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grpSp>
        <p:nvGrpSpPr>
          <p:cNvPr id="5" name="Group 4"/>
          <p:cNvGrpSpPr/>
          <p:nvPr/>
        </p:nvGrpSpPr>
        <p:grpSpPr>
          <a:xfrm>
            <a:off x="8219783" y="4289743"/>
            <a:ext cx="1278382" cy="1278380"/>
            <a:chOff x="5876740" y="4108322"/>
            <a:chExt cx="1278382" cy="1278380"/>
          </a:xfrm>
        </p:grpSpPr>
        <p:sp>
          <p:nvSpPr>
            <p:cNvPr id="50" name="Oval 49"/>
            <p:cNvSpPr/>
            <p:nvPr/>
          </p:nvSpPr>
          <p:spPr>
            <a:xfrm>
              <a:off x="5876740" y="4108322"/>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51" name="Oval 50"/>
            <p:cNvSpPr/>
            <p:nvPr/>
          </p:nvSpPr>
          <p:spPr>
            <a:xfrm>
              <a:off x="5964725" y="4192786"/>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8" name="Picture 7"/>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76526" y="4317890"/>
              <a:ext cx="852202" cy="852202"/>
            </a:xfrm>
            <a:prstGeom prst="rect">
              <a:avLst/>
            </a:prstGeom>
          </p:spPr>
        </p:pic>
      </p:grpSp>
      <p:grpSp>
        <p:nvGrpSpPr>
          <p:cNvPr id="6" name="Group 5"/>
          <p:cNvGrpSpPr/>
          <p:nvPr/>
        </p:nvGrpSpPr>
        <p:grpSpPr>
          <a:xfrm>
            <a:off x="2241607" y="3741380"/>
            <a:ext cx="1278382" cy="1278380"/>
            <a:chOff x="4697385" y="5417488"/>
            <a:chExt cx="1278382" cy="1278380"/>
          </a:xfrm>
        </p:grpSpPr>
        <p:sp>
          <p:nvSpPr>
            <p:cNvPr id="52" name="Oval 51"/>
            <p:cNvSpPr/>
            <p:nvPr/>
          </p:nvSpPr>
          <p:spPr>
            <a:xfrm>
              <a:off x="4697385" y="5417488"/>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54" name="Oval 53"/>
            <p:cNvSpPr/>
            <p:nvPr/>
          </p:nvSpPr>
          <p:spPr>
            <a:xfrm>
              <a:off x="4785370" y="5501952"/>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60" name="Picture 59"/>
            <p:cNvPicPr>
              <a:picLocks/>
            </p:cNvPicPr>
            <p:nvPr/>
          </p:nvPicPr>
          <p:blipFill>
            <a:blip r:embed="rId6" cstate="screen">
              <a:extLst>
                <a:ext uri="{28A0092B-C50C-407E-A947-70E740481C1C}">
                  <a14:useLocalDpi xmlns:a14="http://schemas.microsoft.com/office/drawing/2010/main"/>
                </a:ext>
              </a:extLst>
            </a:blip>
            <a:stretch>
              <a:fillRect/>
            </a:stretch>
          </p:blipFill>
          <p:spPr>
            <a:xfrm>
              <a:off x="5026458" y="5729248"/>
              <a:ext cx="620236" cy="620236"/>
            </a:xfrm>
            <a:prstGeom prst="rect">
              <a:avLst/>
            </a:prstGeom>
          </p:spPr>
        </p:pic>
      </p:grpSp>
      <p:grpSp>
        <p:nvGrpSpPr>
          <p:cNvPr id="4" name="Group 3"/>
          <p:cNvGrpSpPr/>
          <p:nvPr/>
        </p:nvGrpSpPr>
        <p:grpSpPr>
          <a:xfrm>
            <a:off x="10265890" y="2496632"/>
            <a:ext cx="1278382" cy="1278380"/>
            <a:chOff x="6225841" y="2703104"/>
            <a:chExt cx="1278382" cy="1278380"/>
          </a:xfrm>
        </p:grpSpPr>
        <p:sp>
          <p:nvSpPr>
            <p:cNvPr id="48" name="Oval 47"/>
            <p:cNvSpPr/>
            <p:nvPr/>
          </p:nvSpPr>
          <p:spPr>
            <a:xfrm>
              <a:off x="6225841" y="2703104"/>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9" name="Oval 48"/>
            <p:cNvSpPr/>
            <p:nvPr/>
          </p:nvSpPr>
          <p:spPr>
            <a:xfrm>
              <a:off x="6313826" y="2787568"/>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61" name="Picture 60"/>
            <p:cNvPicPr>
              <a:picLocks/>
            </p:cNvPicPr>
            <p:nvPr/>
          </p:nvPicPr>
          <p:blipFill>
            <a:blip r:embed="rId7" cstate="screen">
              <a:extLst>
                <a:ext uri="{28A0092B-C50C-407E-A947-70E740481C1C}">
                  <a14:useLocalDpi xmlns:a14="http://schemas.microsoft.com/office/drawing/2010/main"/>
                </a:ext>
              </a:extLst>
            </a:blip>
            <a:stretch>
              <a:fillRect/>
            </a:stretch>
          </p:blipFill>
          <p:spPr>
            <a:xfrm>
              <a:off x="6557404" y="3029176"/>
              <a:ext cx="598852" cy="598852"/>
            </a:xfrm>
            <a:prstGeom prst="rect">
              <a:avLst/>
            </a:prstGeom>
          </p:spPr>
        </p:pic>
      </p:grpSp>
      <p:grpSp>
        <p:nvGrpSpPr>
          <p:cNvPr id="3" name="Group 2"/>
          <p:cNvGrpSpPr/>
          <p:nvPr/>
        </p:nvGrpSpPr>
        <p:grpSpPr>
          <a:xfrm>
            <a:off x="9486378" y="239518"/>
            <a:ext cx="1278382" cy="1278380"/>
            <a:chOff x="7126498" y="1240633"/>
            <a:chExt cx="1278382" cy="1278380"/>
          </a:xfrm>
        </p:grpSpPr>
        <p:sp>
          <p:nvSpPr>
            <p:cNvPr id="46" name="Oval 45"/>
            <p:cNvSpPr/>
            <p:nvPr/>
          </p:nvSpPr>
          <p:spPr>
            <a:xfrm>
              <a:off x="7126498" y="1240633"/>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7" name="Oval 46"/>
            <p:cNvSpPr/>
            <p:nvPr/>
          </p:nvSpPr>
          <p:spPr>
            <a:xfrm>
              <a:off x="7214483" y="1325097"/>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63" name="Picture 62"/>
            <p:cNvPicPr>
              <a:picLocks/>
            </p:cNvPicPr>
            <p:nvPr/>
          </p:nvPicPr>
          <p:blipFill>
            <a:blip r:embed="rId8" cstate="screen">
              <a:extLst>
                <a:ext uri="{28A0092B-C50C-407E-A947-70E740481C1C}">
                  <a14:useLocalDpi xmlns:a14="http://schemas.microsoft.com/office/drawing/2010/main"/>
                </a:ext>
              </a:extLst>
            </a:blip>
            <a:stretch>
              <a:fillRect/>
            </a:stretch>
          </p:blipFill>
          <p:spPr>
            <a:xfrm>
              <a:off x="7449649" y="1525041"/>
              <a:ext cx="636778" cy="636778"/>
            </a:xfrm>
            <a:prstGeom prst="rect">
              <a:avLst/>
            </a:prstGeom>
          </p:spPr>
        </p:pic>
      </p:grpSp>
      <p:grpSp>
        <p:nvGrpSpPr>
          <p:cNvPr id="2" name="Group 1"/>
          <p:cNvGrpSpPr/>
          <p:nvPr/>
        </p:nvGrpSpPr>
        <p:grpSpPr>
          <a:xfrm>
            <a:off x="1000733" y="690366"/>
            <a:ext cx="1278382" cy="1278380"/>
            <a:chOff x="5574849" y="94150"/>
            <a:chExt cx="1278382" cy="1278380"/>
          </a:xfrm>
        </p:grpSpPr>
        <p:sp>
          <p:nvSpPr>
            <p:cNvPr id="44" name="Oval 43"/>
            <p:cNvSpPr/>
            <p:nvPr/>
          </p:nvSpPr>
          <p:spPr>
            <a:xfrm>
              <a:off x="5574849" y="94150"/>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5" name="Oval 44"/>
            <p:cNvSpPr/>
            <p:nvPr/>
          </p:nvSpPr>
          <p:spPr>
            <a:xfrm>
              <a:off x="5662834" y="178614"/>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64" name="Picture 63"/>
            <p:cNvPicPr>
              <a:picLocks/>
            </p:cNvPicPr>
            <p:nvPr/>
          </p:nvPicPr>
          <p:blipFill>
            <a:blip r:embed="rId9" cstate="screen">
              <a:extLst>
                <a:ext uri="{28A0092B-C50C-407E-A947-70E740481C1C}">
                  <a14:useLocalDpi xmlns:a14="http://schemas.microsoft.com/office/drawing/2010/main"/>
                </a:ext>
              </a:extLst>
            </a:blip>
            <a:stretch>
              <a:fillRect/>
            </a:stretch>
          </p:blipFill>
          <p:spPr>
            <a:xfrm>
              <a:off x="5919623" y="405748"/>
              <a:ext cx="612436" cy="612436"/>
            </a:xfrm>
            <a:prstGeom prst="rect">
              <a:avLst/>
            </a:prstGeom>
          </p:spPr>
        </p:pic>
      </p:grpSp>
      <p:sp>
        <p:nvSpPr>
          <p:cNvPr id="41" name="TextBox 40"/>
          <p:cNvSpPr txBox="1"/>
          <p:nvPr/>
        </p:nvSpPr>
        <p:spPr>
          <a:xfrm>
            <a:off x="4743468" y="3068318"/>
            <a:ext cx="2615230"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Learning opportunities that lead to promising, long-term career options.</a:t>
            </a:r>
          </a:p>
        </p:txBody>
      </p:sp>
      <p:sp>
        <p:nvSpPr>
          <p:cNvPr id="42" name="TextBox 41"/>
          <p:cNvSpPr txBox="1"/>
          <p:nvPr/>
        </p:nvSpPr>
        <p:spPr>
          <a:xfrm>
            <a:off x="4813059" y="2327474"/>
            <a:ext cx="2362669" cy="830997"/>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The Goal</a:t>
            </a:r>
          </a:p>
        </p:txBody>
      </p:sp>
      <p:sp>
        <p:nvSpPr>
          <p:cNvPr id="62" name="TextBox 61"/>
          <p:cNvSpPr txBox="1"/>
          <p:nvPr/>
        </p:nvSpPr>
        <p:spPr>
          <a:xfrm>
            <a:off x="2183916" y="194363"/>
            <a:ext cx="732497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3B7B"/>
                </a:solidFill>
                <a:effectLst/>
                <a:uLnTx/>
                <a:uFillTx/>
                <a:latin typeface="Arial" panose="020B0604020202020204" pitchFamily="34" charset="0"/>
                <a:ea typeface="CiscoSans" charset="0"/>
                <a:cs typeface="Arial" panose="020B0604020202020204" pitchFamily="34" charset="0"/>
              </a:rPr>
              <a:t>Why Cisco Networking Academy Cybersecurity courses for your students?</a:t>
            </a:r>
          </a:p>
        </p:txBody>
      </p:sp>
    </p:spTree>
    <p:extLst>
      <p:ext uri="{BB962C8B-B14F-4D97-AF65-F5344CB8AC3E}">
        <p14:creationId xmlns:p14="http://schemas.microsoft.com/office/powerpoint/2010/main" val="244406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416304" cy="6858000"/>
          </a:xfrm>
          <a:prstGeom prst="rect">
            <a:avLst/>
          </a:prstGeom>
        </p:spPr>
      </p:pic>
      <p:pic>
        <p:nvPicPr>
          <p:cNvPr id="35" name="Picture 34"/>
          <p:cNvPicPr>
            <a:picLocks noChangeAspect="1"/>
          </p:cNvPicPr>
          <p:nvPr/>
        </p:nvPicPr>
        <p:blipFill rotWithShape="1">
          <a:blip r:embed="rId4" cstate="screen">
            <a:lum bright="100000"/>
            <a:extLst>
              <a:ext uri="{28A0092B-C50C-407E-A947-70E740481C1C}">
                <a14:useLocalDpi xmlns:a14="http://schemas.microsoft.com/office/drawing/2010/main"/>
              </a:ext>
            </a:extLst>
          </a:blip>
          <a:srcRect r="14160"/>
          <a:stretch/>
        </p:blipFill>
        <p:spPr>
          <a:xfrm>
            <a:off x="2812436" y="0"/>
            <a:ext cx="4558503" cy="6858000"/>
          </a:xfrm>
          <a:prstGeom prst="rect">
            <a:avLst/>
          </a:prstGeom>
        </p:spPr>
      </p:pic>
      <p:sp>
        <p:nvSpPr>
          <p:cNvPr id="13" name="TextBox 12"/>
          <p:cNvSpPr txBox="1"/>
          <p:nvPr/>
        </p:nvSpPr>
        <p:spPr>
          <a:xfrm>
            <a:off x="6162828" y="63557"/>
            <a:ext cx="4577537"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Curricula covers the latest technology and taught internationally </a:t>
            </a:r>
          </a:p>
        </p:txBody>
      </p:sp>
      <p:sp>
        <p:nvSpPr>
          <p:cNvPr id="17" name="TextBox 16"/>
          <p:cNvSpPr txBox="1"/>
          <p:nvPr/>
        </p:nvSpPr>
        <p:spPr>
          <a:xfrm>
            <a:off x="8179719" y="1234377"/>
            <a:ext cx="291968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An integrated pathway of course options</a:t>
            </a:r>
          </a:p>
        </p:txBody>
      </p:sp>
      <p:sp>
        <p:nvSpPr>
          <p:cNvPr id="21" name="TextBox 20"/>
          <p:cNvSpPr txBox="1"/>
          <p:nvPr/>
        </p:nvSpPr>
        <p:spPr>
          <a:xfrm>
            <a:off x="4861950" y="5593490"/>
            <a:ext cx="1821447"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Flexible delivery</a:t>
            </a:r>
          </a:p>
        </p:txBody>
      </p:sp>
      <p:sp>
        <p:nvSpPr>
          <p:cNvPr id="25" name="TextBox 24"/>
          <p:cNvSpPr txBox="1"/>
          <p:nvPr/>
        </p:nvSpPr>
        <p:spPr>
          <a:xfrm>
            <a:off x="9341319" y="4180164"/>
            <a:ext cx="2322133"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Training available for instructors </a:t>
            </a:r>
          </a:p>
        </p:txBody>
      </p:sp>
      <p:cxnSp>
        <p:nvCxnSpPr>
          <p:cNvPr id="30" name="Straight Connector 29"/>
          <p:cNvCxnSpPr>
            <a:cxnSpLocks/>
          </p:cNvCxnSpPr>
          <p:nvPr/>
        </p:nvCxnSpPr>
        <p:spPr>
          <a:xfrm>
            <a:off x="3253871" y="3735015"/>
            <a:ext cx="734679" cy="1804351"/>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V="1">
            <a:off x="2928095" y="1124672"/>
            <a:ext cx="2163593" cy="1995972"/>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V="1">
            <a:off x="3103887" y="1688066"/>
            <a:ext cx="3895371" cy="1499497"/>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766187" y="3147562"/>
            <a:ext cx="3524074" cy="105904"/>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703466" y="3602365"/>
            <a:ext cx="4980515" cy="913193"/>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834070" y="94150"/>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1" name="Oval 40"/>
          <p:cNvSpPr/>
          <p:nvPr/>
        </p:nvSpPr>
        <p:spPr>
          <a:xfrm>
            <a:off x="4922055" y="178614"/>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2" name="Oval 41"/>
          <p:cNvSpPr/>
          <p:nvPr/>
        </p:nvSpPr>
        <p:spPr>
          <a:xfrm>
            <a:off x="6787725" y="928600"/>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3" name="Oval 42"/>
          <p:cNvSpPr/>
          <p:nvPr/>
        </p:nvSpPr>
        <p:spPr>
          <a:xfrm>
            <a:off x="6875710" y="1013064"/>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4" name="Oval 43"/>
          <p:cNvSpPr/>
          <p:nvPr/>
        </p:nvSpPr>
        <p:spPr>
          <a:xfrm>
            <a:off x="5720887" y="2474132"/>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5" name="Oval 44"/>
          <p:cNvSpPr/>
          <p:nvPr/>
        </p:nvSpPr>
        <p:spPr>
          <a:xfrm>
            <a:off x="5808872" y="2558596"/>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6" name="Oval 45"/>
          <p:cNvSpPr/>
          <p:nvPr/>
        </p:nvSpPr>
        <p:spPr>
          <a:xfrm>
            <a:off x="7998718" y="3923384"/>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7" name="Oval 46"/>
          <p:cNvSpPr/>
          <p:nvPr/>
        </p:nvSpPr>
        <p:spPr>
          <a:xfrm>
            <a:off x="8086703" y="4007848"/>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8" name="Oval 47"/>
          <p:cNvSpPr/>
          <p:nvPr/>
        </p:nvSpPr>
        <p:spPr>
          <a:xfrm>
            <a:off x="3449999" y="5260514"/>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49" name="TextBox 48"/>
          <p:cNvSpPr txBox="1"/>
          <p:nvPr/>
        </p:nvSpPr>
        <p:spPr>
          <a:xfrm>
            <a:off x="7136988" y="2750720"/>
            <a:ext cx="280418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Access </a:t>
            </a:r>
            <a:r>
              <a:rPr kumimoji="0" lang="en-US" sz="2000" b="0" i="0" u="none" strike="noStrike" kern="1200" cap="none" spc="0" normalizeH="0" baseline="0" noProof="0">
                <a:ln>
                  <a:noFill/>
                </a:ln>
                <a:solidFill>
                  <a:srgbClr val="1C3B7B"/>
                </a:solidFill>
                <a:effectLst/>
                <a:uLnTx/>
                <a:uFillTx/>
                <a:latin typeface="Arial" panose="020B0604020202020204" pitchFamily="34" charset="0"/>
                <a:ea typeface="CiscoSans ExtraLight" charset="0"/>
                <a:cs typeface="Arial" panose="020B0604020202020204" pitchFamily="34" charset="0"/>
              </a:rPr>
              <a:t>to a free</a:t>
            </a: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 global infrastructure </a:t>
            </a:r>
          </a:p>
        </p:txBody>
      </p:sp>
      <p:sp>
        <p:nvSpPr>
          <p:cNvPr id="50" name="Oval 49"/>
          <p:cNvSpPr/>
          <p:nvPr/>
        </p:nvSpPr>
        <p:spPr>
          <a:xfrm>
            <a:off x="3537984" y="5344978"/>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0" name="Oval 9"/>
          <p:cNvSpPr/>
          <p:nvPr/>
        </p:nvSpPr>
        <p:spPr>
          <a:xfrm>
            <a:off x="1727999" y="1847511"/>
            <a:ext cx="3162978" cy="3162976"/>
          </a:xfrm>
          <a:prstGeom prst="ellipse">
            <a:avLst/>
          </a:prstGeom>
          <a:solidFill>
            <a:srgbClr val="41BCEB">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12" name="Oval 11"/>
          <p:cNvSpPr/>
          <p:nvPr/>
        </p:nvSpPr>
        <p:spPr>
          <a:xfrm>
            <a:off x="1872552" y="1992064"/>
            <a:ext cx="2873874" cy="2873872"/>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9" name="TextBox 8"/>
          <p:cNvSpPr txBox="1"/>
          <p:nvPr/>
        </p:nvSpPr>
        <p:spPr>
          <a:xfrm>
            <a:off x="1593671" y="3240652"/>
            <a:ext cx="34730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CiscoSans" charset="0"/>
                <a:cs typeface="Arial" panose="020B0604020202020204" pitchFamily="34" charset="0"/>
              </a:rPr>
              <a:t>Cybersecurity Courses</a:t>
            </a:r>
          </a:p>
        </p:txBody>
      </p:sp>
      <p:pic>
        <p:nvPicPr>
          <p:cNvPr id="60" name="Picture 59"/>
          <p:cNvPicPr>
            <a:picLocks/>
          </p:cNvPicPr>
          <p:nvPr/>
        </p:nvPicPr>
        <p:blipFill>
          <a:blip r:embed="rId5" cstate="screen">
            <a:extLst>
              <a:ext uri="{28A0092B-C50C-407E-A947-70E740481C1C}">
                <a14:useLocalDpi xmlns:a14="http://schemas.microsoft.com/office/drawing/2010/main"/>
              </a:ext>
            </a:extLst>
          </a:blip>
          <a:stretch>
            <a:fillRect/>
          </a:stretch>
        </p:blipFill>
        <p:spPr>
          <a:xfrm>
            <a:off x="6054910" y="2811451"/>
            <a:ext cx="610336" cy="610336"/>
          </a:xfrm>
          <a:prstGeom prst="rect">
            <a:avLst/>
          </a:prstGeom>
        </p:spPr>
      </p:pic>
      <p:pic>
        <p:nvPicPr>
          <p:cNvPr id="62" name="Picture 61"/>
          <p:cNvPicPr>
            <a:picLocks/>
          </p:cNvPicPr>
          <p:nvPr/>
        </p:nvPicPr>
        <p:blipFill>
          <a:blip r:embed="rId6" cstate="screen">
            <a:extLst>
              <a:ext uri="{28A0092B-C50C-407E-A947-70E740481C1C}">
                <a14:useLocalDpi xmlns:a14="http://schemas.microsoft.com/office/drawing/2010/main"/>
              </a:ext>
            </a:extLst>
          </a:blip>
          <a:stretch>
            <a:fillRect/>
          </a:stretch>
        </p:blipFill>
        <p:spPr>
          <a:xfrm>
            <a:off x="3728269" y="5558513"/>
            <a:ext cx="700332" cy="700332"/>
          </a:xfrm>
          <a:prstGeom prst="rect">
            <a:avLst/>
          </a:prstGeom>
        </p:spPr>
      </p:pic>
      <p:pic>
        <p:nvPicPr>
          <p:cNvPr id="63" name="Picture 62"/>
          <p:cNvPicPr>
            <a:picLocks/>
          </p:cNvPicPr>
          <p:nvPr/>
        </p:nvPicPr>
        <p:blipFill>
          <a:blip r:embed="rId7" cstate="screen">
            <a:extLst>
              <a:ext uri="{28A0092B-C50C-407E-A947-70E740481C1C}">
                <a14:useLocalDpi xmlns:a14="http://schemas.microsoft.com/office/drawing/2010/main"/>
              </a:ext>
            </a:extLst>
          </a:blip>
          <a:stretch>
            <a:fillRect/>
          </a:stretch>
        </p:blipFill>
        <p:spPr>
          <a:xfrm>
            <a:off x="7087243" y="1176502"/>
            <a:ext cx="731946" cy="731946"/>
          </a:xfrm>
          <a:prstGeom prst="rect">
            <a:avLst/>
          </a:prstGeom>
        </p:spPr>
      </p:pic>
      <p:pic>
        <p:nvPicPr>
          <p:cNvPr id="64" name="Picture 63"/>
          <p:cNvPicPr>
            <a:picLocks/>
          </p:cNvPicPr>
          <p:nvPr/>
        </p:nvPicPr>
        <p:blipFill>
          <a:blip r:embed="rId8"/>
          <a:stretch>
            <a:fillRect/>
          </a:stretch>
        </p:blipFill>
        <p:spPr>
          <a:xfrm>
            <a:off x="8191327" y="4110825"/>
            <a:ext cx="924530" cy="924530"/>
          </a:xfrm>
          <a:prstGeom prst="rect">
            <a:avLst/>
          </a:prstGeom>
        </p:spPr>
      </p:pic>
      <p:pic>
        <p:nvPicPr>
          <p:cNvPr id="65" name="Picture 64"/>
          <p:cNvPicPr>
            <a:picLocks/>
          </p:cNvPicPr>
          <p:nvPr/>
        </p:nvPicPr>
        <p:blipFill>
          <a:blip r:embed="rId9"/>
          <a:stretch>
            <a:fillRect/>
          </a:stretch>
        </p:blipFill>
        <p:spPr>
          <a:xfrm>
            <a:off x="5016202" y="264732"/>
            <a:ext cx="914118" cy="914118"/>
          </a:xfrm>
          <a:prstGeom prst="rect">
            <a:avLst/>
          </a:prstGeom>
        </p:spPr>
      </p:pic>
      <p:pic>
        <p:nvPicPr>
          <p:cNvPr id="37" name="Picture 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13404" y="2697785"/>
            <a:ext cx="2047664" cy="444896"/>
          </a:xfrm>
          <a:prstGeom prst="rect">
            <a:avLst/>
          </a:prstGeom>
        </p:spPr>
      </p:pic>
      <p:sp>
        <p:nvSpPr>
          <p:cNvPr id="38" name="TextBox 37">
            <a:extLst>
              <a:ext uri="{FF2B5EF4-FFF2-40B4-BE49-F238E27FC236}">
                <a16:creationId xmlns:a16="http://schemas.microsoft.com/office/drawing/2014/main" id="{14AC78DD-F655-DB4B-B82E-4EBA241A8CF1}"/>
              </a:ext>
            </a:extLst>
          </p:cNvPr>
          <p:cNvSpPr txBox="1"/>
          <p:nvPr/>
        </p:nvSpPr>
        <p:spPr>
          <a:xfrm>
            <a:off x="7850539" y="5515417"/>
            <a:ext cx="2879193"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3B7B"/>
                </a:solidFill>
                <a:effectLst/>
                <a:uLnTx/>
                <a:uFillTx/>
                <a:latin typeface="Arial" panose="020B0604020202020204" pitchFamily="34" charset="0"/>
                <a:ea typeface="CiscoSans ExtraLight" charset="0"/>
                <a:cs typeface="Arial" panose="020B0604020202020204" pitchFamily="34" charset="0"/>
              </a:rPr>
              <a:t>Increased employability of your students</a:t>
            </a:r>
          </a:p>
        </p:txBody>
      </p:sp>
      <p:cxnSp>
        <p:nvCxnSpPr>
          <p:cNvPr id="39" name="Straight Connector 38">
            <a:extLst>
              <a:ext uri="{FF2B5EF4-FFF2-40B4-BE49-F238E27FC236}">
                <a16:creationId xmlns:a16="http://schemas.microsoft.com/office/drawing/2014/main" id="{876A1497-5108-CA41-A24E-DBA3B3E602C8}"/>
              </a:ext>
            </a:extLst>
          </p:cNvPr>
          <p:cNvCxnSpPr>
            <a:cxnSpLocks/>
          </p:cNvCxnSpPr>
          <p:nvPr/>
        </p:nvCxnSpPr>
        <p:spPr>
          <a:xfrm>
            <a:off x="4174407" y="4177761"/>
            <a:ext cx="2802732" cy="1283532"/>
          </a:xfrm>
          <a:prstGeom prst="line">
            <a:avLst/>
          </a:prstGeom>
          <a:ln w="38100">
            <a:solidFill>
              <a:srgbClr val="41BCEB"/>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D581C305-52AA-A34D-8DDE-B0CD1F66056E}"/>
              </a:ext>
            </a:extLst>
          </p:cNvPr>
          <p:cNvSpPr/>
          <p:nvPr/>
        </p:nvSpPr>
        <p:spPr>
          <a:xfrm>
            <a:off x="6438588" y="5182441"/>
            <a:ext cx="1278382" cy="1278380"/>
          </a:xfrm>
          <a:prstGeom prst="ellipse">
            <a:avLst/>
          </a:prstGeom>
          <a:solidFill>
            <a:srgbClr val="41BCE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sp>
        <p:nvSpPr>
          <p:cNvPr id="51" name="Oval 50">
            <a:extLst>
              <a:ext uri="{FF2B5EF4-FFF2-40B4-BE49-F238E27FC236}">
                <a16:creationId xmlns:a16="http://schemas.microsoft.com/office/drawing/2014/main" id="{47D85F35-5217-FE4C-B7DD-80B2E3C435B8}"/>
              </a:ext>
            </a:extLst>
          </p:cNvPr>
          <p:cNvSpPr/>
          <p:nvPr/>
        </p:nvSpPr>
        <p:spPr>
          <a:xfrm>
            <a:off x="6526573" y="5266905"/>
            <a:ext cx="1102412" cy="1102410"/>
          </a:xfrm>
          <a:prstGeom prst="ellipse">
            <a:avLst/>
          </a:prstGeom>
          <a:solidFill>
            <a:srgbClr val="41B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panose="02030602050306030303"/>
              <a:ea typeface="+mn-ea"/>
              <a:cs typeface="+mn-cs"/>
            </a:endParaRPr>
          </a:p>
        </p:txBody>
      </p:sp>
      <p:pic>
        <p:nvPicPr>
          <p:cNvPr id="53" name="Picture 52">
            <a:extLst>
              <a:ext uri="{FF2B5EF4-FFF2-40B4-BE49-F238E27FC236}">
                <a16:creationId xmlns:a16="http://schemas.microsoft.com/office/drawing/2014/main" id="{8EA47AF3-53D3-1E48-860D-92B749D1E198}"/>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6683397" y="5467452"/>
            <a:ext cx="714160" cy="714160"/>
          </a:xfrm>
          <a:prstGeom prst="rect">
            <a:avLst/>
          </a:prstGeom>
        </p:spPr>
      </p:pic>
    </p:spTree>
    <p:extLst>
      <p:ext uri="{BB962C8B-B14F-4D97-AF65-F5344CB8AC3E}">
        <p14:creationId xmlns:p14="http://schemas.microsoft.com/office/powerpoint/2010/main" val="177838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451719" y="2336083"/>
            <a:ext cx="877094" cy="2507747"/>
          </a:xfrm>
          <a:prstGeom prst="rect">
            <a:avLst/>
          </a:prstGeom>
        </p:spPr>
      </p:pic>
      <p:pic>
        <p:nvPicPr>
          <p:cNvPr id="9" name="Picture 8"/>
          <p:cNvPicPr>
            <a:picLocks noChangeAspect="1"/>
          </p:cNvPicPr>
          <p:nvPr/>
        </p:nvPicPr>
        <p:blipFill>
          <a:blip r:embed="rId4"/>
          <a:stretch>
            <a:fillRect/>
          </a:stretch>
        </p:blipFill>
        <p:spPr>
          <a:xfrm>
            <a:off x="9092979" y="256277"/>
            <a:ext cx="1594577" cy="2030828"/>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625" y="256278"/>
            <a:ext cx="1841260" cy="400051"/>
          </a:xfrm>
          <a:prstGeom prst="rect">
            <a:avLst/>
          </a:prstGeom>
        </p:spPr>
      </p:pic>
      <p:pic>
        <p:nvPicPr>
          <p:cNvPr id="8" name="Picture 7"/>
          <p:cNvPicPr>
            <a:picLocks noChangeAspect="1"/>
          </p:cNvPicPr>
          <p:nvPr/>
        </p:nvPicPr>
        <p:blipFill>
          <a:blip r:embed="rId6"/>
          <a:stretch>
            <a:fillRect/>
          </a:stretch>
        </p:blipFill>
        <p:spPr>
          <a:xfrm>
            <a:off x="951770" y="789852"/>
            <a:ext cx="6839712" cy="575725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435" y="6012320"/>
            <a:ext cx="2968881" cy="845681"/>
          </a:xfrm>
          <a:prstGeom prst="rect">
            <a:avLst/>
          </a:prstGeom>
        </p:spPr>
      </p:pic>
    </p:spTree>
    <p:extLst>
      <p:ext uri="{BB962C8B-B14F-4D97-AF65-F5344CB8AC3E}">
        <p14:creationId xmlns:p14="http://schemas.microsoft.com/office/powerpoint/2010/main" val="3701059785"/>
      </p:ext>
    </p:extLst>
  </p:cSld>
  <p:clrMapOvr>
    <a:masterClrMapping/>
  </p:clrMapOvr>
  <mc:AlternateContent xmlns:mc="http://schemas.openxmlformats.org/markup-compatibility/2006" xmlns:p14="http://schemas.microsoft.com/office/powerpoint/2010/main">
    <mc:Choice Requires="p14">
      <p:transition spd="slow" p14:dur="2000" advTm="1473"/>
    </mc:Choice>
    <mc:Fallback xmlns="">
      <p:transition spd="slow" advTm="1473"/>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973254_Cisco Networking Academy_PPT Template_10.7.16_mo" id="{1E5D44B2-EAA4-474A-B861-9B1238727DCE}" vid="{8F89922B-29F8-DE44-91D3-11CC6E8D6B5F}"/>
    </a:ext>
  </a:extLst>
</a:theme>
</file>

<file path=ppt/theme/theme3.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CC552205-75A0-EC49-BA5E-6D386A6011BF}">
  <we:reference id="wa104178141" version="3.1.7.1" store="en-US" storeType="OMEX"/>
  <we:alternateReferences>
    <we:reference id="WA104178141" version="3.1.7.1"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BA4A822-597A-0249-926E-B8B265309FD4}">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20066</TotalTime>
  <Words>730</Words>
  <Application>Microsoft Office PowerPoint</Application>
  <PresentationFormat>Custom</PresentationFormat>
  <Paragraphs>184</Paragraphs>
  <Slides>11</Slides>
  <Notes>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11</vt:i4>
      </vt:variant>
    </vt:vector>
  </HeadingPairs>
  <TitlesOfParts>
    <vt:vector size="27" baseType="lpstr">
      <vt:lpstr>Arial</vt:lpstr>
      <vt:lpstr>Arial Narrow</vt:lpstr>
      <vt:lpstr>Arial Rounded MT Bold</vt:lpstr>
      <vt:lpstr>ArialMT</vt:lpstr>
      <vt:lpstr>Calibri</vt:lpstr>
      <vt:lpstr>Calibri Light</vt:lpstr>
      <vt:lpstr>Ciscolight</vt:lpstr>
      <vt:lpstr>CiscoSans</vt:lpstr>
      <vt:lpstr>CiscoSans ExtraLight</vt:lpstr>
      <vt:lpstr>CiscoSansTT ExtraLight</vt:lpstr>
      <vt:lpstr>Constantia</vt:lpstr>
      <vt:lpstr>Helvetica Light</vt:lpstr>
      <vt:lpstr>Office Theme</vt:lpstr>
      <vt:lpstr>Default Theme</vt:lpstr>
      <vt:lpstr>1_Blue theme 2015 16x9</vt:lpstr>
      <vt:lpstr>1_Default Theme</vt:lpstr>
      <vt:lpstr>PowerPoint Presentation</vt:lpstr>
      <vt:lpstr>The Networking Academy Learning Portfolio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Wheeler</dc:creator>
  <cp:lastModifiedBy>Syed Qamar Raza</cp:lastModifiedBy>
  <cp:revision>191</cp:revision>
  <cp:lastPrinted>2018-02-22T02:19:30Z</cp:lastPrinted>
  <dcterms:created xsi:type="dcterms:W3CDTF">2018-01-10T01:02:39Z</dcterms:created>
  <dcterms:modified xsi:type="dcterms:W3CDTF">2020-03-26T15:24:15Z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vt:lpwstr>
  </property>
  <property fmtid="{D5CDD505-2E9C-101B-9397-08002B2CF9AE}" pid="3" name="Jive_LatestUserAccountName">
    <vt:lpwstr>dafree</vt:lpwstr>
  </property>
  <property fmtid="{D5CDD505-2E9C-101B-9397-08002B2CF9AE}" pid="4" name="Offisync_ProviderInitializationData">
    <vt:lpwstr>https://cisco.jiveon.com</vt:lpwstr>
  </property>
  <property fmtid="{D5CDD505-2E9C-101B-9397-08002B2CF9AE}" pid="5" name="Offisync_ServerID">
    <vt:lpwstr>07841bbc-cd3c-4a76-827f-75a2226890f4</vt:lpwstr>
  </property>
  <property fmtid="{D5CDD505-2E9C-101B-9397-08002B2CF9AE}" pid="6" name="Jive_VersionGuid">
    <vt:lpwstr>aef2868e-1daf-4688-a0d9-0925f7908d78</vt:lpwstr>
  </property>
  <property fmtid="{D5CDD505-2E9C-101B-9397-08002B2CF9AE}" pid="7" name="Offisync_UniqueId">
    <vt:lpwstr>1926177</vt:lpwstr>
  </property>
</Properties>
</file>