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embeddedFontLst>
    <p:embeddedFont>
      <p:font typeface="Play"/>
      <p:regular r:id="rId31"/>
      <p:bold r:id="rId32"/>
    </p:embeddedFont>
    <p:embeddedFont>
      <p:font typeface="Jost"/>
      <p:regular r:id="rId33"/>
      <p:bold r:id="rId34"/>
      <p:italic r:id="rId35"/>
      <p:boldItalic r:id="rId36"/>
    </p:embeddedFont>
    <p:embeddedFont>
      <p:font typeface="Noto Sans Symbols"/>
      <p:regular r:id="rId37"/>
      <p:bold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d3wRiHtx6/yvqQlzDFkREUpmr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6.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lay-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Jost-regular.fntdata"/><Relationship Id="rId10" Type="http://schemas.openxmlformats.org/officeDocument/2006/relationships/slide" Target="slides/slide6.xml"/><Relationship Id="rId32" Type="http://schemas.openxmlformats.org/officeDocument/2006/relationships/font" Target="fonts/Play-bold.fntdata"/><Relationship Id="rId13" Type="http://schemas.openxmlformats.org/officeDocument/2006/relationships/slide" Target="slides/slide9.xml"/><Relationship Id="rId35" Type="http://schemas.openxmlformats.org/officeDocument/2006/relationships/font" Target="fonts/Jost-italic.fntdata"/><Relationship Id="rId12" Type="http://schemas.openxmlformats.org/officeDocument/2006/relationships/slide" Target="slides/slide8.xml"/><Relationship Id="rId34" Type="http://schemas.openxmlformats.org/officeDocument/2006/relationships/font" Target="fonts/Jost-bold.fntdata"/><Relationship Id="rId15" Type="http://schemas.openxmlformats.org/officeDocument/2006/relationships/slide" Target="slides/slide11.xml"/><Relationship Id="rId37" Type="http://schemas.openxmlformats.org/officeDocument/2006/relationships/font" Target="fonts/NotoSansSymbols-regular.fntdata"/><Relationship Id="rId14" Type="http://schemas.openxmlformats.org/officeDocument/2006/relationships/slide" Target="slides/slide10.xml"/><Relationship Id="rId36" Type="http://schemas.openxmlformats.org/officeDocument/2006/relationships/font" Target="fonts/Jost-boldItalic.fntdata"/><Relationship Id="rId17" Type="http://schemas.openxmlformats.org/officeDocument/2006/relationships/slide" Target="slides/slide13.xml"/><Relationship Id="rId39" Type="http://schemas.openxmlformats.org/officeDocument/2006/relationships/font" Target="fonts/OpenSans-regular.fntdata"/><Relationship Id="rId16" Type="http://schemas.openxmlformats.org/officeDocument/2006/relationships/slide" Target="slides/slide12.xml"/><Relationship Id="rId38" Type="http://schemas.openxmlformats.org/officeDocument/2006/relationships/font" Target="fonts/NotoSansSymbols-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e697e343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2ae697e3430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2ae697e3430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ae697e343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2ae697e343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g2ae697e343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Icon&#10;&#10;Description automatically generated" id="21" name="Google Shape;21;p26"/>
          <p:cNvPicPr preferRelativeResize="0"/>
          <p:nvPr/>
        </p:nvPicPr>
        <p:blipFill rotWithShape="1">
          <a:blip r:embed="rId2">
            <a:alphaModFix/>
          </a:blip>
          <a:srcRect b="0" l="0" r="0" t="0"/>
          <a:stretch/>
        </p:blipFill>
        <p:spPr>
          <a:xfrm>
            <a:off x="10103556" y="6280851"/>
            <a:ext cx="1422400" cy="4406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Icon&#10;&#10;Description automatically generated" id="28" name="Google Shape;28;p27"/>
          <p:cNvPicPr preferRelativeResize="0"/>
          <p:nvPr/>
        </p:nvPicPr>
        <p:blipFill rotWithShape="1">
          <a:blip r:embed="rId2">
            <a:alphaModFix/>
          </a:blip>
          <a:srcRect b="0" l="0" r="0" t="0"/>
          <a:stretch/>
        </p:blipFill>
        <p:spPr>
          <a:xfrm>
            <a:off x="10103556" y="6280851"/>
            <a:ext cx="1422400" cy="44062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Icon&#10;&#10;Description automatically generated" id="36" name="Google Shape;36;p28"/>
          <p:cNvPicPr preferRelativeResize="0"/>
          <p:nvPr/>
        </p:nvPicPr>
        <p:blipFill rotWithShape="1">
          <a:blip r:embed="rId2">
            <a:alphaModFix/>
          </a:blip>
          <a:srcRect b="0" l="0" r="0" t="0"/>
          <a:stretch/>
        </p:blipFill>
        <p:spPr>
          <a:xfrm>
            <a:off x="10103556" y="6280851"/>
            <a:ext cx="1422400" cy="44062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4" name="Google Shape;4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Icon&#10;&#10;Description automatically generated" id="61" name="Google Shape;61;p32"/>
          <p:cNvPicPr preferRelativeResize="0"/>
          <p:nvPr/>
        </p:nvPicPr>
        <p:blipFill rotWithShape="1">
          <a:blip r:embed="rId2">
            <a:alphaModFix/>
          </a:blip>
          <a:srcRect b="0" l="0" r="0" t="0"/>
          <a:stretch/>
        </p:blipFill>
        <p:spPr>
          <a:xfrm>
            <a:off x="10103556" y="6280851"/>
            <a:ext cx="1422400" cy="4406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4"/>
          <p:cNvSpPr/>
          <p:nvPr>
            <p:ph idx="2" type="pic"/>
          </p:nvPr>
        </p:nvSpPr>
        <p:spPr>
          <a:xfrm>
            <a:off x="5183188" y="987425"/>
            <a:ext cx="6172200" cy="4873625"/>
          </a:xfrm>
          <a:prstGeom prst="rect">
            <a:avLst/>
          </a:prstGeom>
          <a:noFill/>
          <a:ln>
            <a:noFill/>
          </a:ln>
        </p:spPr>
      </p:sp>
      <p:sp>
        <p:nvSpPr>
          <p:cNvPr id="72" name="Google Shape;72;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 name="Google Shape;7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0.jpg"/><Relationship Id="rId6"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png"/><Relationship Id="rId11" Type="http://schemas.openxmlformats.org/officeDocument/2006/relationships/image" Target="../media/image5.png"/><Relationship Id="rId10" Type="http://schemas.openxmlformats.org/officeDocument/2006/relationships/image" Target="../media/image37.png"/><Relationship Id="rId12" Type="http://schemas.openxmlformats.org/officeDocument/2006/relationships/image" Target="../media/image26.png"/><Relationship Id="rId9"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28.png"/><Relationship Id="rId7" Type="http://schemas.openxmlformats.org/officeDocument/2006/relationships/image" Target="../media/image9.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arge building with columns and a lawn&#10;&#10;Description automatically generated" id="93" name="Google Shape;93;p1"/>
          <p:cNvPicPr preferRelativeResize="0"/>
          <p:nvPr/>
        </p:nvPicPr>
        <p:blipFill rotWithShape="1">
          <a:blip r:embed="rId3">
            <a:alphaModFix/>
          </a:blip>
          <a:srcRect b="0" l="0" r="0" t="0"/>
          <a:stretch/>
        </p:blipFill>
        <p:spPr>
          <a:xfrm>
            <a:off x="3523488" y="-37364"/>
            <a:ext cx="8668512" cy="6857990"/>
          </a:xfrm>
          <a:prstGeom prst="rect">
            <a:avLst/>
          </a:prstGeom>
          <a:noFill/>
          <a:ln>
            <a:noFill/>
          </a:ln>
        </p:spPr>
      </p:pic>
      <p:sp>
        <p:nvSpPr>
          <p:cNvPr id="94" name="Google Shape;94;p1"/>
          <p:cNvSpPr/>
          <p:nvPr/>
        </p:nvSpPr>
        <p:spPr>
          <a:xfrm>
            <a:off x="0" y="0"/>
            <a:ext cx="9756601"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p1"/>
          <p:cNvSpPr txBox="1"/>
          <p:nvPr>
            <p:ph type="ctr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9F2743"/>
              </a:buClr>
              <a:buSzPts val="2800"/>
              <a:buFont typeface="Play"/>
              <a:buNone/>
            </a:pPr>
            <a:r>
              <a:rPr lang="en-US" sz="2800">
                <a:solidFill>
                  <a:srgbClr val="9F2743"/>
                </a:solidFill>
                <a:latin typeface="Play"/>
                <a:ea typeface="Play"/>
                <a:cs typeface="Play"/>
                <a:sym typeface="Play"/>
              </a:rPr>
              <a:t>Dr. Gregory J. Vincent</a:t>
            </a:r>
            <a:br>
              <a:rPr lang="en-US" sz="2800">
                <a:solidFill>
                  <a:srgbClr val="9F2743"/>
                </a:solidFill>
                <a:latin typeface="Play"/>
                <a:ea typeface="Play"/>
                <a:cs typeface="Play"/>
                <a:sym typeface="Play"/>
              </a:rPr>
            </a:br>
            <a:r>
              <a:rPr lang="en-US" sz="2800">
                <a:solidFill>
                  <a:srgbClr val="9F2743"/>
                </a:solidFill>
                <a:latin typeface="Play"/>
                <a:ea typeface="Play"/>
                <a:cs typeface="Play"/>
                <a:sym typeface="Play"/>
              </a:rPr>
              <a:t>President</a:t>
            </a:r>
            <a:br>
              <a:rPr lang="en-US" sz="2800">
                <a:solidFill>
                  <a:srgbClr val="9F2743"/>
                </a:solidFill>
                <a:latin typeface="Play"/>
                <a:ea typeface="Play"/>
                <a:cs typeface="Play"/>
                <a:sym typeface="Play"/>
              </a:rPr>
            </a:br>
            <a:br>
              <a:rPr lang="en-US" sz="2800">
                <a:solidFill>
                  <a:srgbClr val="9F2743"/>
                </a:solidFill>
                <a:latin typeface="Play"/>
                <a:ea typeface="Play"/>
                <a:cs typeface="Play"/>
                <a:sym typeface="Play"/>
              </a:rPr>
            </a:br>
            <a:r>
              <a:rPr lang="en-US" sz="2800">
                <a:solidFill>
                  <a:srgbClr val="9F2743"/>
                </a:solidFill>
                <a:latin typeface="Play"/>
                <a:ea typeface="Play"/>
                <a:cs typeface="Play"/>
                <a:sym typeface="Play"/>
              </a:rPr>
              <a:t>January 2024</a:t>
            </a:r>
            <a:endParaRPr/>
          </a:p>
        </p:txBody>
      </p:sp>
      <p:sp>
        <p:nvSpPr>
          <p:cNvPr id="96" name="Google Shape;96;p1"/>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 name="Google Shape;97;p1"/>
          <p:cNvSpPr/>
          <p:nvPr/>
        </p:nvSpPr>
        <p:spPr>
          <a:xfrm>
            <a:off x="481029" y="4546920"/>
            <a:ext cx="3977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8" name="Google Shape;98;p1"/>
          <p:cNvSpPr txBox="1"/>
          <p:nvPr/>
        </p:nvSpPr>
        <p:spPr>
          <a:xfrm>
            <a:off x="0" y="-37364"/>
            <a:ext cx="12192000" cy="1806497"/>
          </a:xfrm>
          <a:prstGeom prst="rect">
            <a:avLst/>
          </a:prstGeom>
          <a:solidFill>
            <a:srgbClr val="9F274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 name="Google Shape;99;p1"/>
          <p:cNvSpPr txBox="1"/>
          <p:nvPr/>
        </p:nvSpPr>
        <p:spPr>
          <a:xfrm>
            <a:off x="477980" y="559887"/>
            <a:ext cx="97591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lt1"/>
                </a:solidFill>
                <a:latin typeface="Play"/>
                <a:ea typeface="Play"/>
                <a:cs typeface="Play"/>
                <a:sym typeface="Play"/>
              </a:rPr>
              <a:t>State of the College</a:t>
            </a:r>
            <a:endParaRPr b="0" i="0" sz="1400" u="none" cap="none" strike="noStrike">
              <a:solidFill>
                <a:srgbClr val="000000"/>
              </a:solidFill>
              <a:latin typeface="Arial"/>
              <a:ea typeface="Arial"/>
              <a:cs typeface="Arial"/>
              <a:sym typeface="Arial"/>
            </a:endParaRPr>
          </a:p>
        </p:txBody>
      </p:sp>
      <p:pic>
        <p:nvPicPr>
          <p:cNvPr descr="Icon&#10;&#10;Description automatically generated" id="100" name="Google Shape;100;p1"/>
          <p:cNvPicPr preferRelativeResize="0"/>
          <p:nvPr/>
        </p:nvPicPr>
        <p:blipFill rotWithShape="1">
          <a:blip r:embed="rId4">
            <a:alphaModFix/>
          </a:blip>
          <a:srcRect b="0" l="0" r="0" t="0"/>
          <a:stretch/>
        </p:blipFill>
        <p:spPr>
          <a:xfrm>
            <a:off x="477980" y="5153716"/>
            <a:ext cx="2805047" cy="8689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9"/>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9"/>
          <p:cNvSpPr/>
          <p:nvPr/>
        </p:nvSpPr>
        <p:spPr>
          <a:xfrm flipH="1">
            <a:off x="5125019" y="0"/>
            <a:ext cx="7066978" cy="68580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up of a person&#10;&#10;Description automatically generated" id="199" name="Google Shape;199;p9"/>
          <p:cNvPicPr preferRelativeResize="0"/>
          <p:nvPr/>
        </p:nvPicPr>
        <p:blipFill rotWithShape="1">
          <a:blip r:embed="rId3">
            <a:alphaModFix/>
          </a:blip>
          <a:srcRect b="0" l="0" r="0" t="0"/>
          <a:stretch/>
        </p:blipFill>
        <p:spPr>
          <a:xfrm>
            <a:off x="-3047" y="0"/>
            <a:ext cx="12188951" cy="6858000"/>
          </a:xfrm>
          <a:prstGeom prst="rect">
            <a:avLst/>
          </a:prstGeom>
          <a:noFill/>
          <a:ln>
            <a:noFill/>
          </a:ln>
        </p:spPr>
      </p:pic>
      <p:sp>
        <p:nvSpPr>
          <p:cNvPr id="200" name="Google Shape;200;p9"/>
          <p:cNvSpPr txBox="1"/>
          <p:nvPr>
            <p:ph type="title"/>
          </p:nvPr>
        </p:nvSpPr>
        <p:spPr>
          <a:xfrm>
            <a:off x="7531610" y="365125"/>
            <a:ext cx="4198428"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Play"/>
              <a:buNone/>
            </a:pPr>
            <a:r>
              <a:rPr b="1" lang="en-US" sz="4000">
                <a:solidFill>
                  <a:schemeClr val="lt1"/>
                </a:solidFill>
                <a:latin typeface="Play"/>
                <a:ea typeface="Play"/>
                <a:cs typeface="Play"/>
                <a:sym typeface="Play"/>
              </a:rPr>
              <a:t>Enrollment Management</a:t>
            </a:r>
            <a:endParaRPr/>
          </a:p>
        </p:txBody>
      </p:sp>
      <p:sp>
        <p:nvSpPr>
          <p:cNvPr id="201" name="Google Shape;201;p9"/>
          <p:cNvSpPr txBox="1"/>
          <p:nvPr>
            <p:ph idx="1" type="body"/>
          </p:nvPr>
        </p:nvSpPr>
        <p:spPr>
          <a:xfrm>
            <a:off x="7508999" y="1962253"/>
            <a:ext cx="4093215" cy="437919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sz="2400">
                <a:solidFill>
                  <a:schemeClr val="lt1"/>
                </a:solidFill>
                <a:latin typeface="Open Sans"/>
                <a:ea typeface="Open Sans"/>
                <a:cs typeface="Open Sans"/>
                <a:sym typeface="Open Sans"/>
              </a:rPr>
              <a:t>Talladega College has joined the online platform, Common Application, to provide a streamlined application process and align the College with a network of prestigious institutions.</a:t>
            </a:r>
            <a:endParaRPr sz="2400">
              <a:solidFill>
                <a:schemeClr val="lt1"/>
              </a:solidFill>
              <a:latin typeface="Open Sans"/>
              <a:ea typeface="Open Sans"/>
              <a:cs typeface="Open Sans"/>
              <a:sym typeface="Open Sans"/>
            </a:endParaRPr>
          </a:p>
          <a:p>
            <a:pPr indent="-120650" lvl="0" marL="228600" rtl="0" algn="l">
              <a:lnSpc>
                <a:spcPct val="90000"/>
              </a:lnSpc>
              <a:spcBef>
                <a:spcPts val="1000"/>
              </a:spcBef>
              <a:spcAft>
                <a:spcPts val="0"/>
              </a:spcAft>
              <a:buClr>
                <a:schemeClr val="dk1"/>
              </a:buClr>
              <a:buSzPts val="1700"/>
              <a:buNone/>
            </a:pPr>
            <a:r>
              <a:t/>
            </a:r>
            <a:endParaRPr sz="1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Enrollment Management and Alumni Join Forces to Recruit!</a:t>
            </a:r>
            <a:endParaRPr/>
          </a:p>
        </p:txBody>
      </p:sp>
      <p:grpSp>
        <p:nvGrpSpPr>
          <p:cNvPr id="207" name="Google Shape;207;p10"/>
          <p:cNvGrpSpPr/>
          <p:nvPr/>
        </p:nvGrpSpPr>
        <p:grpSpPr>
          <a:xfrm>
            <a:off x="864798" y="3433348"/>
            <a:ext cx="10090929" cy="1335915"/>
            <a:chOff x="212335" y="1507711"/>
            <a:chExt cx="10090929" cy="1335915"/>
          </a:xfrm>
        </p:grpSpPr>
        <p:sp>
          <p:nvSpPr>
            <p:cNvPr id="208" name="Google Shape;208;p10"/>
            <p:cNvSpPr/>
            <p:nvPr/>
          </p:nvSpPr>
          <p:spPr>
            <a:xfrm>
              <a:off x="212335" y="1507711"/>
              <a:ext cx="1335915" cy="1335915"/>
            </a:xfrm>
            <a:prstGeom prst="ellipse">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10"/>
            <p:cNvSpPr/>
            <p:nvPr/>
          </p:nvSpPr>
          <p:spPr>
            <a:xfrm>
              <a:off x="492877" y="1788253"/>
              <a:ext cx="774830" cy="77483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0"/>
            <p:cNvSpPr/>
            <p:nvPr/>
          </p:nvSpPr>
          <p:spPr>
            <a:xfrm>
              <a:off x="1834517" y="1507711"/>
              <a:ext cx="3148942" cy="133591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0"/>
            <p:cNvSpPr txBox="1"/>
            <p:nvPr/>
          </p:nvSpPr>
          <p:spPr>
            <a:xfrm>
              <a:off x="1834517" y="1507711"/>
              <a:ext cx="3148942" cy="133591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000"/>
                <a:buFont typeface="Open Sans"/>
                <a:buNone/>
              </a:pPr>
              <a:r>
                <a:rPr b="0" i="0" lang="en-US" sz="2000" u="none" cap="none" strike="noStrike">
                  <a:solidFill>
                    <a:schemeClr val="dk1"/>
                  </a:solidFill>
                  <a:latin typeface="Open Sans"/>
                  <a:ea typeface="Open Sans"/>
                  <a:cs typeface="Open Sans"/>
                  <a:sym typeface="Open Sans"/>
                </a:rPr>
                <a:t>Enrollment Management has developed an Alumni Recruitment Certification and Alumni Chapter Recruitment Kits and will share Spring Recruitment opportunities with Alumni Chapters. </a:t>
              </a:r>
              <a:endParaRPr b="0" i="0" sz="1400" u="none" cap="none" strike="noStrike">
                <a:solidFill>
                  <a:srgbClr val="000000"/>
                </a:solidFill>
                <a:latin typeface="Arial"/>
                <a:ea typeface="Arial"/>
                <a:cs typeface="Arial"/>
                <a:sym typeface="Arial"/>
              </a:endParaRPr>
            </a:p>
          </p:txBody>
        </p:sp>
        <p:sp>
          <p:nvSpPr>
            <p:cNvPr id="212" name="Google Shape;212;p10"/>
            <p:cNvSpPr/>
            <p:nvPr/>
          </p:nvSpPr>
          <p:spPr>
            <a:xfrm>
              <a:off x="5532139" y="1507711"/>
              <a:ext cx="1335915" cy="1335915"/>
            </a:xfrm>
            <a:prstGeom prst="ellipse">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0"/>
            <p:cNvSpPr/>
            <p:nvPr/>
          </p:nvSpPr>
          <p:spPr>
            <a:xfrm>
              <a:off x="5812681" y="1788253"/>
              <a:ext cx="774830" cy="774830"/>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0"/>
            <p:cNvSpPr/>
            <p:nvPr/>
          </p:nvSpPr>
          <p:spPr>
            <a:xfrm>
              <a:off x="7154322" y="1507711"/>
              <a:ext cx="3148942" cy="133591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0"/>
            <p:cNvSpPr txBox="1"/>
            <p:nvPr/>
          </p:nvSpPr>
          <p:spPr>
            <a:xfrm>
              <a:off x="7154322" y="1507711"/>
              <a:ext cx="3148942" cy="133591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000"/>
                <a:buFont typeface="Open Sans"/>
                <a:buNone/>
              </a:pPr>
              <a:r>
                <a:rPr b="0" i="0" lang="en-US" sz="2000" u="none" cap="none" strike="noStrike">
                  <a:solidFill>
                    <a:schemeClr val="dk1"/>
                  </a:solidFill>
                  <a:latin typeface="Open Sans"/>
                  <a:ea typeface="Open Sans"/>
                  <a:cs typeface="Open Sans"/>
                  <a:sym typeface="Open Sans"/>
                </a:rPr>
                <a:t>Alumni chapters will also help identify high-achieving, high-need students who will participate in Fly-In—our signature event for these students to have an immersive Talladega experience. All expenses will be paid for the participating students.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Enrollment Management</a:t>
            </a:r>
            <a:endParaRPr/>
          </a:p>
        </p:txBody>
      </p:sp>
      <p:sp>
        <p:nvSpPr>
          <p:cNvPr id="221" name="Google Shape;22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Open Sans"/>
                <a:ea typeface="Open Sans"/>
                <a:cs typeface="Open Sans"/>
                <a:sym typeface="Open Sans"/>
              </a:rPr>
              <a:t>We have eliminated the 14+ year practice of allowing students to matriculate without paying their bill and/or not being in good academic standing.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Budget</a:t>
            </a:r>
            <a:endParaRPr/>
          </a:p>
        </p:txBody>
      </p:sp>
      <p:grpSp>
        <p:nvGrpSpPr>
          <p:cNvPr id="227" name="Google Shape;227;p12"/>
          <p:cNvGrpSpPr/>
          <p:nvPr/>
        </p:nvGrpSpPr>
        <p:grpSpPr>
          <a:xfrm>
            <a:off x="838200" y="1825625"/>
            <a:ext cx="10515600" cy="4351337"/>
            <a:chOff x="0" y="0"/>
            <a:chExt cx="10515600" cy="4351337"/>
          </a:xfrm>
        </p:grpSpPr>
        <p:sp>
          <p:nvSpPr>
            <p:cNvPr id="228" name="Google Shape;228;p12"/>
            <p:cNvSpPr/>
            <p:nvPr/>
          </p:nvSpPr>
          <p:spPr>
            <a:xfrm>
              <a:off x="0" y="0"/>
              <a:ext cx="8938260" cy="1305401"/>
            </a:xfrm>
            <a:prstGeom prst="roundRect">
              <a:avLst>
                <a:gd fmla="val 10000" name="adj"/>
              </a:avLst>
            </a:prstGeom>
            <a:solidFill>
              <a:srgbClr val="4372C3">
                <a:alpha val="89411"/>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2"/>
            <p:cNvSpPr txBox="1"/>
            <p:nvPr/>
          </p:nvSpPr>
          <p:spPr>
            <a:xfrm>
              <a:off x="38234" y="38234"/>
              <a:ext cx="7529629" cy="1228933"/>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Calibri"/>
                <a:buNone/>
              </a:pPr>
              <a:r>
                <a:rPr b="0" i="0" lang="en-US" sz="1900" u="none" cap="none" strike="noStrike">
                  <a:solidFill>
                    <a:schemeClr val="lt1"/>
                  </a:solidFill>
                  <a:latin typeface="Calibri"/>
                  <a:ea typeface="Calibri"/>
                  <a:cs typeface="Calibri"/>
                  <a:sym typeface="Calibri"/>
                </a:rPr>
                <a:t>Guided by Strategic Plan and utilizing grants and national and state funding, we are on sound financial footing. Our all-inclusive budget is $34,000,000.</a:t>
              </a:r>
              <a:endParaRPr b="0" i="0" sz="1400" u="none" cap="none" strike="noStrike">
                <a:solidFill>
                  <a:srgbClr val="000000"/>
                </a:solidFill>
                <a:latin typeface="Arial"/>
                <a:ea typeface="Arial"/>
                <a:cs typeface="Arial"/>
                <a:sym typeface="Arial"/>
              </a:endParaRPr>
            </a:p>
          </p:txBody>
        </p:sp>
        <p:sp>
          <p:nvSpPr>
            <p:cNvPr id="230" name="Google Shape;230;p12"/>
            <p:cNvSpPr/>
            <p:nvPr/>
          </p:nvSpPr>
          <p:spPr>
            <a:xfrm>
              <a:off x="788670" y="1522968"/>
              <a:ext cx="8938260" cy="1305401"/>
            </a:xfrm>
            <a:prstGeom prst="roundRect">
              <a:avLst>
                <a:gd fmla="val 10000" name="adj"/>
              </a:avLst>
            </a:prstGeom>
            <a:solidFill>
              <a:srgbClr val="4372C3">
                <a:alpha val="69411"/>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2"/>
            <p:cNvSpPr txBox="1"/>
            <p:nvPr/>
          </p:nvSpPr>
          <p:spPr>
            <a:xfrm>
              <a:off x="826904" y="1561202"/>
              <a:ext cx="7224611" cy="1228933"/>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Calibri"/>
                <a:buNone/>
              </a:pPr>
              <a:r>
                <a:rPr b="0" i="0" lang="en-US" sz="1900" u="none" cap="none" strike="noStrike">
                  <a:solidFill>
                    <a:schemeClr val="lt1"/>
                  </a:solidFill>
                  <a:latin typeface="Calibri"/>
                  <a:ea typeface="Calibri"/>
                  <a:cs typeface="Calibri"/>
                  <a:sym typeface="Calibri"/>
                </a:rPr>
                <a:t>Equity salary adjustments have been made for faculty and staff.</a:t>
              </a:r>
              <a:endParaRPr b="0" i="0" sz="1400" u="none" cap="none" strike="noStrike">
                <a:solidFill>
                  <a:srgbClr val="000000"/>
                </a:solidFill>
                <a:latin typeface="Arial"/>
                <a:ea typeface="Arial"/>
                <a:cs typeface="Arial"/>
                <a:sym typeface="Arial"/>
              </a:endParaRPr>
            </a:p>
          </p:txBody>
        </p:sp>
        <p:sp>
          <p:nvSpPr>
            <p:cNvPr id="232" name="Google Shape;232;p12"/>
            <p:cNvSpPr/>
            <p:nvPr/>
          </p:nvSpPr>
          <p:spPr>
            <a:xfrm>
              <a:off x="1577340" y="3045936"/>
              <a:ext cx="8938260" cy="1305401"/>
            </a:xfrm>
            <a:prstGeom prst="roundRect">
              <a:avLst>
                <a:gd fmla="val 10000" name="adj"/>
              </a:avLst>
            </a:prstGeom>
            <a:solidFill>
              <a:srgbClr val="4372C3">
                <a:alpha val="49411"/>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2"/>
            <p:cNvSpPr txBox="1"/>
            <p:nvPr/>
          </p:nvSpPr>
          <p:spPr>
            <a:xfrm>
              <a:off x="1615574" y="3084170"/>
              <a:ext cx="7224611" cy="1228933"/>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Arial"/>
                <a:buNone/>
              </a:pPr>
              <a:r>
                <a:rPr b="0" i="0" lang="en-US" sz="1900" u="none" cap="none" strike="noStrike">
                  <a:solidFill>
                    <a:schemeClr val="lt1"/>
                  </a:solidFill>
                  <a:latin typeface="Calibri"/>
                  <a:ea typeface="Calibri"/>
                  <a:cs typeface="Calibri"/>
                  <a:sym typeface="Calibri"/>
                </a:rPr>
                <a:t>Benefits include a retirement match of 4% for employees who participate in the program and life insurance for all employees at 100% of their annual salary. Enhanced benefits include health and short-term disability insurance, flex pay and direct deposits.</a:t>
              </a:r>
              <a:endParaRPr b="0" i="0" sz="1400" u="none" cap="none" strike="noStrike">
                <a:solidFill>
                  <a:srgbClr val="000000"/>
                </a:solidFill>
                <a:latin typeface="Arial"/>
                <a:ea typeface="Arial"/>
                <a:cs typeface="Arial"/>
                <a:sym typeface="Arial"/>
              </a:endParaRPr>
            </a:p>
          </p:txBody>
        </p:sp>
        <p:sp>
          <p:nvSpPr>
            <p:cNvPr id="234" name="Google Shape;234;p12"/>
            <p:cNvSpPr/>
            <p:nvPr/>
          </p:nvSpPr>
          <p:spPr>
            <a:xfrm>
              <a:off x="8089749" y="989929"/>
              <a:ext cx="848510" cy="848510"/>
            </a:xfrm>
            <a:prstGeom prst="downArrow">
              <a:avLst>
                <a:gd fmla="val 55000" name="adj1"/>
                <a:gd fmla="val 45000" name="adj2"/>
              </a:avLst>
            </a:prstGeom>
            <a:solidFill>
              <a:srgbClr val="CCD3EA">
                <a:alpha val="89411"/>
              </a:srgbClr>
            </a:solidFill>
            <a:ln cap="flat" cmpd="sng" w="12700">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2"/>
            <p:cNvSpPr txBox="1"/>
            <p:nvPr/>
          </p:nvSpPr>
          <p:spPr>
            <a:xfrm>
              <a:off x="8280664" y="989929"/>
              <a:ext cx="466680" cy="638504"/>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3600"/>
                <a:buFont typeface="Calibri"/>
                <a:buNone/>
              </a:pPr>
              <a:r>
                <a:t/>
              </a:r>
              <a:endParaRPr b="0" i="0" sz="3600" u="none" cap="none" strike="noStrike">
                <a:solidFill>
                  <a:schemeClr val="dk1"/>
                </a:solidFill>
                <a:latin typeface="Calibri"/>
                <a:ea typeface="Calibri"/>
                <a:cs typeface="Calibri"/>
                <a:sym typeface="Calibri"/>
              </a:endParaRPr>
            </a:p>
          </p:txBody>
        </p:sp>
        <p:sp>
          <p:nvSpPr>
            <p:cNvPr id="236" name="Google Shape;236;p12"/>
            <p:cNvSpPr/>
            <p:nvPr/>
          </p:nvSpPr>
          <p:spPr>
            <a:xfrm>
              <a:off x="8878419" y="2504195"/>
              <a:ext cx="848510" cy="848510"/>
            </a:xfrm>
            <a:prstGeom prst="downArrow">
              <a:avLst>
                <a:gd fmla="val 55000" name="adj1"/>
                <a:gd fmla="val 45000" name="adj2"/>
              </a:avLst>
            </a:prstGeom>
            <a:solidFill>
              <a:srgbClr val="CCD3EA">
                <a:alpha val="49411"/>
              </a:srgbClr>
            </a:solidFill>
            <a:ln cap="flat" cmpd="sng" w="12700">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2"/>
            <p:cNvSpPr txBox="1"/>
            <p:nvPr/>
          </p:nvSpPr>
          <p:spPr>
            <a:xfrm>
              <a:off x="9069334" y="2504195"/>
              <a:ext cx="466680" cy="638504"/>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3600"/>
                <a:buFont typeface="Calibri"/>
                <a:buNone/>
              </a:pPr>
              <a:r>
                <a:t/>
              </a:r>
              <a:endParaRPr b="0" i="0" sz="36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Office of Institutional Advancement Has Raised $2.5 Million</a:t>
            </a:r>
            <a:endParaRPr/>
          </a:p>
        </p:txBody>
      </p:sp>
      <p:sp>
        <p:nvSpPr>
          <p:cNvPr id="243" name="Google Shape;243;p13"/>
          <p:cNvSpPr txBox="1"/>
          <p:nvPr>
            <p:ph idx="1" type="body"/>
          </p:nvPr>
        </p:nvSpPr>
        <p:spPr>
          <a:xfrm>
            <a:off x="838199" y="1825625"/>
            <a:ext cx="9035143"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Under the leadership of Vice President Earl Warren, OIA has raised $2.5 million. </a:t>
            </a:r>
            <a:endParaRPr/>
          </a:p>
          <a:p>
            <a:pPr indent="-228600" lvl="0" marL="228600" rtl="0" algn="l">
              <a:lnSpc>
                <a:spcPct val="90000"/>
              </a:lnSpc>
              <a:spcBef>
                <a:spcPts val="1000"/>
              </a:spcBef>
              <a:spcAft>
                <a:spcPts val="0"/>
              </a:spcAft>
              <a:buClr>
                <a:schemeClr val="dk1"/>
              </a:buClr>
              <a:buSzPts val="2800"/>
              <a:buChar char="•"/>
            </a:pPr>
            <a:r>
              <a:rPr lang="en-US"/>
              <a:t>Goal for 2023-2024: $5 million for budget and $10 million for the endowment, scholarships, and deferred maintenance.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sp>
        <p:nvSpPr>
          <p:cNvPr id="248" name="Google Shape;248;p14"/>
          <p:cNvSpPr txBox="1"/>
          <p:nvPr>
            <p:ph type="title"/>
          </p:nvPr>
        </p:nvSpPr>
        <p:spPr>
          <a:xfrm>
            <a:off x="574568" y="786691"/>
            <a:ext cx="3890100" cy="1616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Recent Gifts and Grants</a:t>
            </a:r>
            <a:endParaRPr/>
          </a:p>
        </p:txBody>
      </p:sp>
      <p:sp>
        <p:nvSpPr>
          <p:cNvPr id="249" name="Google Shape;249;p14"/>
          <p:cNvSpPr txBox="1"/>
          <p:nvPr>
            <p:ph idx="1" type="body"/>
          </p:nvPr>
        </p:nvSpPr>
        <p:spPr>
          <a:xfrm>
            <a:off x="442324" y="2533475"/>
            <a:ext cx="4324500" cy="3447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Alabama Power donated $100,000 to support the Essye B. Miller (‘85) Center for Academic Excellence in Cybersecurity. </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We have been awarded $175,000 from Innovate Alabama for the Essye B. Miller (‘85) Center for Academic Excellence in Cybersecurity. </a:t>
            </a:r>
            <a:endParaRPr/>
          </a:p>
        </p:txBody>
      </p:sp>
      <p:pic>
        <p:nvPicPr>
          <p:cNvPr descr="A group of people holding a large check&#10;&#10;Description automatically generated" id="250" name="Google Shape;250;p14"/>
          <p:cNvPicPr preferRelativeResize="0"/>
          <p:nvPr>
            <p:ph idx="2" type="body"/>
          </p:nvPr>
        </p:nvPicPr>
        <p:blipFill rotWithShape="1">
          <a:blip r:embed="rId3">
            <a:alphaModFix/>
          </a:blip>
          <a:srcRect b="0" l="0" r="0" t="0"/>
          <a:stretch/>
        </p:blipFill>
        <p:spPr>
          <a:xfrm>
            <a:off x="4987672" y="1301211"/>
            <a:ext cx="6389346" cy="4264888"/>
          </a:xfrm>
          <a:prstGeom prst="rect">
            <a:avLst/>
          </a:prstGeom>
          <a:noFill/>
          <a:ln>
            <a:noFill/>
          </a:ln>
        </p:spPr>
      </p:pic>
      <p:grpSp>
        <p:nvGrpSpPr>
          <p:cNvPr id="251" name="Google Shape;251;p14"/>
          <p:cNvGrpSpPr/>
          <p:nvPr/>
        </p:nvGrpSpPr>
        <p:grpSpPr>
          <a:xfrm flipH="1">
            <a:off x="12068638" y="0"/>
            <a:ext cx="123362" cy="6858000"/>
            <a:chOff x="12068638" y="0"/>
            <a:chExt cx="123362" cy="6858000"/>
          </a:xfrm>
        </p:grpSpPr>
        <p:sp>
          <p:nvSpPr>
            <p:cNvPr id="252" name="Google Shape;252;p14"/>
            <p:cNvSpPr/>
            <p:nvPr/>
          </p:nvSpPr>
          <p:spPr>
            <a:xfrm>
              <a:off x="12068638" y="0"/>
              <a:ext cx="123362" cy="6858000"/>
            </a:xfrm>
            <a:prstGeom prst="rect">
              <a:avLst/>
            </a:prstGeom>
            <a:gradFill>
              <a:gsLst>
                <a:gs pos="0">
                  <a:schemeClr val="accent2"/>
                </a:gs>
                <a:gs pos="100000">
                  <a:schemeClr val="accent5"/>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3" name="Google Shape;253;p14"/>
            <p:cNvSpPr/>
            <p:nvPr/>
          </p:nvSpPr>
          <p:spPr>
            <a:xfrm>
              <a:off x="12068638" y="3527553"/>
              <a:ext cx="123362" cy="3330447"/>
            </a:xfrm>
            <a:prstGeom prst="rect">
              <a:avLst/>
            </a:prstGeom>
            <a:gradFill>
              <a:gsLst>
                <a:gs pos="0">
                  <a:srgbClr val="9CC2E5">
                    <a:alpha val="0"/>
                  </a:srgbClr>
                </a:gs>
                <a:gs pos="19000">
                  <a:srgbClr val="9CC2E5">
                    <a:alpha val="0"/>
                  </a:srgbClr>
                </a:gs>
                <a:gs pos="100000">
                  <a:srgbClr val="9CC2E5"/>
                </a:gs>
              </a:gsLst>
              <a:lin ang="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National Day of Giving</a:t>
            </a:r>
            <a:endParaRPr/>
          </a:p>
        </p:txBody>
      </p:sp>
      <p:pic>
        <p:nvPicPr>
          <p:cNvPr descr="A person holding a bag&#10;&#10;Description automatically generated" id="259" name="Google Shape;259;p15"/>
          <p:cNvPicPr preferRelativeResize="0"/>
          <p:nvPr>
            <p:ph idx="1" type="body"/>
          </p:nvPr>
        </p:nvPicPr>
        <p:blipFill rotWithShape="1">
          <a:blip r:embed="rId3">
            <a:alphaModFix/>
          </a:blip>
          <a:srcRect b="0" l="0" r="0" t="0"/>
          <a:stretch/>
        </p:blipFill>
        <p:spPr>
          <a:xfrm>
            <a:off x="3672590" y="1510920"/>
            <a:ext cx="4704010" cy="47040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2ae697e3430_0_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266" name="Google Shape;266;g2ae697e3430_0_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sp>
        <p:nvSpPr>
          <p:cNvPr id="267" name="Google Shape;267;g2ae697e3430_0_11"/>
          <p:cNvSpPr/>
          <p:nvPr/>
        </p:nvSpPr>
        <p:spPr>
          <a:xfrm>
            <a:off x="-1"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8" name="Google Shape;268;g2ae697e3430_0_11"/>
          <p:cNvSpPr/>
          <p:nvPr/>
        </p:nvSpPr>
        <p:spPr>
          <a:xfrm>
            <a:off x="1" y="0"/>
            <a:ext cx="8522400" cy="2286000"/>
          </a:xfrm>
          <a:prstGeom prst="rect">
            <a:avLst/>
          </a:prstGeom>
          <a:solidFill>
            <a:srgbClr val="FFFFFF"/>
          </a:solidFill>
          <a:ln>
            <a:noFill/>
          </a:ln>
          <a:effectLst>
            <a:outerShdw blurRad="596900" sx="90000" rotWithShape="0" algn="t" dir="7140000" dist="304800" sy="90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9" name="Google Shape;269;g2ae697e3430_0_11"/>
          <p:cNvSpPr txBox="1"/>
          <p:nvPr/>
        </p:nvSpPr>
        <p:spPr>
          <a:xfrm>
            <a:off x="724547" y="2308224"/>
            <a:ext cx="5609400" cy="4259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Open Sans"/>
                <a:ea typeface="Open Sans"/>
                <a:cs typeface="Open Sans"/>
                <a:sym typeface="Open Sans"/>
              </a:rPr>
              <a:t>The 1867 Giving Society was launched as a way to recognize Talladega College’s philanthropic community and provide unique benefits for every giving level starting with $18.67 per year. </a:t>
            </a:r>
            <a:endParaRPr b="0" i="0" sz="28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000"/>
              <a:buFont typeface="Arial"/>
              <a:buNone/>
            </a:pPr>
            <a:r>
              <a:t/>
            </a:r>
            <a:endParaRPr b="0" i="0" sz="2000" u="none" cap="none" strike="noStrike">
              <a:solidFill>
                <a:srgbClr val="000000"/>
              </a:solidFill>
              <a:latin typeface="Open Sans"/>
              <a:ea typeface="Open Sans"/>
              <a:cs typeface="Open Sans"/>
              <a:sym typeface="Open Sans"/>
            </a:endParaRPr>
          </a:p>
          <a:p>
            <a:pPr indent="0" lvl="0" marL="0" marR="0" rtl="0" algn="l">
              <a:lnSpc>
                <a:spcPct val="90000"/>
              </a:lnSpc>
              <a:spcBef>
                <a:spcPts val="1000"/>
              </a:spcBef>
              <a:spcAft>
                <a:spcPts val="0"/>
              </a:spcAft>
              <a:buClr>
                <a:srgbClr val="000000"/>
              </a:buClr>
              <a:buSzPts val="2000"/>
              <a:buFont typeface="Arial"/>
              <a:buNone/>
            </a:pPr>
            <a:r>
              <a:rPr b="0" i="0" lang="en-US" sz="2000" u="none" cap="none" strike="noStrike">
                <a:solidFill>
                  <a:srgbClr val="000000"/>
                </a:solidFill>
                <a:latin typeface="Open Sans"/>
                <a:ea typeface="Open Sans"/>
                <a:cs typeface="Open Sans"/>
                <a:sym typeface="Open Sans"/>
              </a:rPr>
              <a:t>The Society allows us to continue to realize the dreams of William Savery and Thomas Tarrant—enabling Talladega College to remain the Alpha Lyrae Vega of them all.</a:t>
            </a:r>
            <a:endParaRPr b="0" i="0" sz="28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000"/>
              <a:buFont typeface="Arial"/>
              <a:buNone/>
            </a:pPr>
            <a:r>
              <a:t/>
            </a:r>
            <a:endParaRPr b="0" i="0" sz="2000" u="none" cap="none" strike="noStrike">
              <a:solidFill>
                <a:srgbClr val="000000"/>
              </a:solidFill>
              <a:latin typeface="Open Sans"/>
              <a:ea typeface="Open Sans"/>
              <a:cs typeface="Open Sans"/>
              <a:sym typeface="Open Sans"/>
            </a:endParaRPr>
          </a:p>
          <a:p>
            <a:pPr indent="-101600" lvl="0" marL="228600" marR="0" rtl="0" algn="l">
              <a:lnSpc>
                <a:spcPct val="90000"/>
              </a:lnSpc>
              <a:spcBef>
                <a:spcPts val="100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101600" lvl="0" marL="228600" marR="0" rtl="0" algn="l">
              <a:lnSpc>
                <a:spcPct val="90000"/>
              </a:lnSpc>
              <a:spcBef>
                <a:spcPts val="100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pic>
        <p:nvPicPr>
          <p:cNvPr id="270" name="Google Shape;270;g2ae697e3430_0_11"/>
          <p:cNvPicPr preferRelativeResize="0"/>
          <p:nvPr/>
        </p:nvPicPr>
        <p:blipFill rotWithShape="1">
          <a:blip r:embed="rId3">
            <a:alphaModFix/>
          </a:blip>
          <a:srcRect b="0" l="4200" r="6807" t="0"/>
          <a:stretch/>
        </p:blipFill>
        <p:spPr>
          <a:xfrm>
            <a:off x="6096000" y="1"/>
            <a:ext cx="6102825"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400"/>
              <a:buFont typeface="Play"/>
              <a:buNone/>
            </a:pPr>
            <a:r>
              <a:rPr b="1" lang="en-US" sz="4400">
                <a:solidFill>
                  <a:srgbClr val="9F2743"/>
                </a:solidFill>
                <a:latin typeface="Play"/>
                <a:ea typeface="Play"/>
                <a:cs typeface="Play"/>
                <a:sym typeface="Play"/>
              </a:rPr>
              <a:t>Notable Alumni Project</a:t>
            </a:r>
            <a:endParaRPr>
              <a:solidFill>
                <a:srgbClr val="9F2743"/>
              </a:solidFill>
            </a:endParaRPr>
          </a:p>
        </p:txBody>
      </p:sp>
      <p:pic>
        <p:nvPicPr>
          <p:cNvPr descr="A person smoking a cigarette&#10;&#10;Description automatically generated" id="276" name="Google Shape;276;p16"/>
          <p:cNvPicPr preferRelativeResize="0"/>
          <p:nvPr>
            <p:ph idx="1" type="body"/>
          </p:nvPr>
        </p:nvPicPr>
        <p:blipFill rotWithShape="1">
          <a:blip r:embed="rId3">
            <a:alphaModFix/>
          </a:blip>
          <a:srcRect b="0" l="0" r="0" t="0"/>
          <a:stretch/>
        </p:blipFill>
        <p:spPr>
          <a:xfrm>
            <a:off x="486925" y="1572322"/>
            <a:ext cx="4702613" cy="4702613"/>
          </a:xfrm>
          <a:prstGeom prst="rect">
            <a:avLst/>
          </a:prstGeom>
          <a:noFill/>
          <a:ln>
            <a:noFill/>
          </a:ln>
        </p:spPr>
      </p:pic>
      <p:sp>
        <p:nvSpPr>
          <p:cNvPr id="277" name="Google Shape;277;p16"/>
          <p:cNvSpPr txBox="1"/>
          <p:nvPr/>
        </p:nvSpPr>
        <p:spPr>
          <a:xfrm>
            <a:off x="5431972" y="1923597"/>
            <a:ext cx="60960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Open Sans"/>
              <a:buNone/>
            </a:pPr>
            <a:r>
              <a:rPr b="0" i="0" lang="en-US" sz="2400" u="none" cap="none" strike="noStrike">
                <a:solidFill>
                  <a:schemeClr val="dk1"/>
                </a:solidFill>
                <a:latin typeface="Open Sans"/>
                <a:ea typeface="Open Sans"/>
                <a:cs typeface="Open Sans"/>
                <a:sym typeface="Open Sans"/>
              </a:rPr>
              <a:t>The Notable Alumni Website will be launched this spring, and our Trailblazers, Living Legends, and Rising Stars will be honored during  Alumni Weekend</a:t>
            </a:r>
            <a:r>
              <a:rPr b="0" i="0" lang="en-US" sz="1800" u="none" cap="none" strike="noStrike">
                <a:solidFill>
                  <a:schemeClr val="dk1"/>
                </a:solidFill>
                <a:latin typeface="Open Sans"/>
                <a:ea typeface="Open Sans"/>
                <a:cs typeface="Open Sans"/>
                <a:sym typeface="Open Sans"/>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7"/>
          <p:cNvSpPr txBox="1"/>
          <p:nvPr>
            <p:ph type="title"/>
          </p:nvPr>
        </p:nvSpPr>
        <p:spPr>
          <a:xfrm>
            <a:off x="5024438" y="305592"/>
            <a:ext cx="6271747" cy="117157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F2743"/>
              </a:buClr>
              <a:buSzPct val="100000"/>
              <a:buFont typeface="Play"/>
              <a:buNone/>
            </a:pPr>
            <a:r>
              <a:rPr b="1" lang="en-US">
                <a:solidFill>
                  <a:srgbClr val="9F2743"/>
                </a:solidFill>
                <a:latin typeface="Play"/>
                <a:ea typeface="Play"/>
                <a:cs typeface="Play"/>
                <a:sym typeface="Play"/>
              </a:rPr>
              <a:t>Alumni Chapter</a:t>
            </a:r>
            <a:br>
              <a:rPr b="1" lang="en-US">
                <a:solidFill>
                  <a:srgbClr val="9F2743"/>
                </a:solidFill>
                <a:latin typeface="Play"/>
                <a:ea typeface="Play"/>
                <a:cs typeface="Play"/>
                <a:sym typeface="Play"/>
              </a:rPr>
            </a:br>
            <a:r>
              <a:rPr b="1" lang="en-US">
                <a:solidFill>
                  <a:srgbClr val="9F2743"/>
                </a:solidFill>
                <a:latin typeface="Play"/>
                <a:ea typeface="Play"/>
                <a:cs typeface="Play"/>
                <a:sym typeface="Play"/>
              </a:rPr>
              <a:t> Visits</a:t>
            </a:r>
            <a:endParaRPr/>
          </a:p>
        </p:txBody>
      </p:sp>
      <p:sp>
        <p:nvSpPr>
          <p:cNvPr id="283" name="Google Shape;283;p17"/>
          <p:cNvSpPr txBox="1"/>
          <p:nvPr>
            <p:ph idx="1" type="body"/>
          </p:nvPr>
        </p:nvSpPr>
        <p:spPr>
          <a:xfrm>
            <a:off x="5201521" y="1599831"/>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Open Sans"/>
                <a:ea typeface="Open Sans"/>
                <a:cs typeface="Open Sans"/>
                <a:sym typeface="Open Sans"/>
              </a:rPr>
              <a:t>Last year President Vincent and staff members visited 19 alumni chapters. This year, President Vincent will visit 23 chapters. </a:t>
            </a:r>
            <a:endParaRPr/>
          </a:p>
          <a:p>
            <a:pPr indent="0" lvl="0" marL="0" rtl="0" algn="l">
              <a:lnSpc>
                <a:spcPct val="90000"/>
              </a:lnSpc>
              <a:spcBef>
                <a:spcPts val="1000"/>
              </a:spcBef>
              <a:spcAft>
                <a:spcPts val="0"/>
              </a:spcAft>
              <a:buClr>
                <a:schemeClr val="dk1"/>
              </a:buClr>
              <a:buSzPts val="2800"/>
              <a:buNone/>
            </a:pPr>
            <a:r>
              <a:rPr lang="en-US">
                <a:latin typeface="Open Sans"/>
                <a:ea typeface="Open Sans"/>
                <a:cs typeface="Open Sans"/>
                <a:sym typeface="Open Sans"/>
              </a:rPr>
              <a:t>Shown here: the Dallas chapter in early January 2024.</a:t>
            </a:r>
            <a:endParaRPr>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800"/>
              <a:buNone/>
            </a:pPr>
            <a:r>
              <a:t/>
            </a:r>
            <a:endParaRPr>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800"/>
              <a:buNone/>
            </a:pPr>
            <a:r>
              <a:rPr i="1" lang="en-US">
                <a:latin typeface="Open Sans"/>
                <a:ea typeface="Open Sans"/>
                <a:cs typeface="Open Sans"/>
                <a:sym typeface="Open Sans"/>
              </a:rPr>
              <a:t>Pictured: President Vincent with TCNAA chapter members.</a:t>
            </a:r>
            <a:endParaRPr i="1">
              <a:latin typeface="Open Sans"/>
              <a:ea typeface="Open Sans"/>
              <a:cs typeface="Open Sans"/>
              <a:sym typeface="Open Sans"/>
            </a:endParaRPr>
          </a:p>
        </p:txBody>
      </p:sp>
      <p:pic>
        <p:nvPicPr>
          <p:cNvPr descr="A group of people posing for a photo&#10;&#10;Description automatically generated" id="284" name="Google Shape;284;p17"/>
          <p:cNvPicPr preferRelativeResize="0"/>
          <p:nvPr>
            <p:ph idx="2" type="body"/>
          </p:nvPr>
        </p:nvPicPr>
        <p:blipFill rotWithShape="1">
          <a:blip r:embed="rId3">
            <a:alphaModFix/>
          </a:blip>
          <a:srcRect b="0" l="0" r="0" t="0"/>
          <a:stretch/>
        </p:blipFill>
        <p:spPr>
          <a:xfrm>
            <a:off x="136594" y="305592"/>
            <a:ext cx="4692581" cy="63251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p:nvPr/>
        </p:nvSpPr>
        <p:spPr>
          <a:xfrm>
            <a:off x="6536307" y="2162175"/>
            <a:ext cx="4817493" cy="2980824"/>
          </a:xfrm>
          <a:custGeom>
            <a:rect b="b" l="l" r="r" t="t"/>
            <a:pathLst>
              <a:path extrusionOk="0" h="4780065" w="7725357">
                <a:moveTo>
                  <a:pt x="0" y="0"/>
                </a:moveTo>
                <a:lnTo>
                  <a:pt x="7725357" y="0"/>
                </a:lnTo>
                <a:lnTo>
                  <a:pt x="7725357" y="4780065"/>
                </a:lnTo>
                <a:lnTo>
                  <a:pt x="0" y="478006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 name="Google Shape;10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Talladega College Institutional Profile</a:t>
            </a:r>
            <a:endParaRPr/>
          </a:p>
        </p:txBody>
      </p:sp>
      <p:sp>
        <p:nvSpPr>
          <p:cNvPr id="107" name="Google Shape;107;p2"/>
          <p:cNvSpPr txBox="1"/>
          <p:nvPr>
            <p:ph idx="1" type="body"/>
          </p:nvPr>
        </p:nvSpPr>
        <p:spPr>
          <a:xfrm>
            <a:off x="838200" y="1808956"/>
            <a:ext cx="5257800" cy="4351338"/>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marR="0" rtl="0" algn="l">
              <a:lnSpc>
                <a:spcPct val="150000"/>
              </a:lnSpc>
              <a:spcBef>
                <a:spcPts val="0"/>
              </a:spcBef>
              <a:spcAft>
                <a:spcPts val="0"/>
              </a:spcAft>
              <a:buClr>
                <a:schemeClr val="dk1"/>
              </a:buClr>
              <a:buSzPct val="100000"/>
              <a:buFont typeface="Arial"/>
              <a:buChar char="●"/>
            </a:pPr>
            <a:r>
              <a:rPr lang="en-US" sz="2000">
                <a:latin typeface="Open Sans"/>
                <a:ea typeface="Open Sans"/>
                <a:cs typeface="Open Sans"/>
                <a:sym typeface="Open Sans"/>
              </a:rPr>
              <a:t>Washington Monthly ranked TC </a:t>
            </a:r>
            <a:r>
              <a:rPr b="1" lang="en-US" sz="2000" u="sng">
                <a:solidFill>
                  <a:srgbClr val="9F2743"/>
                </a:solidFill>
                <a:latin typeface="Open Sans"/>
                <a:ea typeface="Open Sans"/>
                <a:cs typeface="Open Sans"/>
                <a:sym typeface="Open Sans"/>
              </a:rPr>
              <a:t>12</a:t>
            </a:r>
            <a:r>
              <a:rPr b="1" baseline="30000" lang="en-US" sz="2000" u="sng">
                <a:solidFill>
                  <a:srgbClr val="9F2743"/>
                </a:solidFill>
                <a:latin typeface="Open Sans"/>
                <a:ea typeface="Open Sans"/>
                <a:cs typeface="Open Sans"/>
                <a:sym typeface="Open Sans"/>
              </a:rPr>
              <a:t>th</a:t>
            </a:r>
            <a:r>
              <a:rPr b="1" lang="en-US" sz="2000" u="sng">
                <a:solidFill>
                  <a:srgbClr val="9F2743"/>
                </a:solidFill>
                <a:latin typeface="Open Sans"/>
                <a:ea typeface="Open Sans"/>
                <a:cs typeface="Open Sans"/>
                <a:sym typeface="Open Sans"/>
              </a:rPr>
              <a:t> </a:t>
            </a:r>
            <a:r>
              <a:rPr lang="en-US" sz="2000">
                <a:latin typeface="Open Sans"/>
                <a:ea typeface="Open Sans"/>
                <a:cs typeface="Open Sans"/>
                <a:sym typeface="Open Sans"/>
              </a:rPr>
              <a:t>nationwide in Social Mobility and </a:t>
            </a:r>
            <a:r>
              <a:rPr b="1" lang="en-US" sz="2000" u="sng">
                <a:solidFill>
                  <a:srgbClr val="9F2743"/>
                </a:solidFill>
                <a:latin typeface="Open Sans"/>
                <a:ea typeface="Open Sans"/>
                <a:cs typeface="Open Sans"/>
                <a:sym typeface="Open Sans"/>
              </a:rPr>
              <a:t>18</a:t>
            </a:r>
            <a:r>
              <a:rPr b="1" baseline="30000" lang="en-US" sz="2000" u="sng">
                <a:solidFill>
                  <a:srgbClr val="9F2743"/>
                </a:solidFill>
                <a:latin typeface="Open Sans"/>
                <a:ea typeface="Open Sans"/>
                <a:cs typeface="Open Sans"/>
                <a:sym typeface="Open Sans"/>
              </a:rPr>
              <a:t>th</a:t>
            </a:r>
            <a:r>
              <a:rPr lang="en-US" sz="2000" u="sng">
                <a:latin typeface="Open Sans"/>
                <a:ea typeface="Open Sans"/>
                <a:cs typeface="Open Sans"/>
                <a:sym typeface="Open Sans"/>
              </a:rPr>
              <a:t> </a:t>
            </a:r>
            <a:r>
              <a:rPr lang="en-US" sz="2000">
                <a:latin typeface="Open Sans"/>
                <a:ea typeface="Open Sans"/>
                <a:cs typeface="Open Sans"/>
                <a:sym typeface="Open Sans"/>
              </a:rPr>
              <a:t>in the “Best Bang for the Buck” category.</a:t>
            </a:r>
            <a:endParaRPr/>
          </a:p>
          <a:p>
            <a:pPr indent="-342900" lvl="0" marL="342900" marR="0" rtl="0" algn="l">
              <a:lnSpc>
                <a:spcPct val="150000"/>
              </a:lnSpc>
              <a:spcBef>
                <a:spcPts val="0"/>
              </a:spcBef>
              <a:spcAft>
                <a:spcPts val="0"/>
              </a:spcAft>
              <a:buClr>
                <a:schemeClr val="dk1"/>
              </a:buClr>
              <a:buSzPct val="100000"/>
              <a:buFont typeface="Arial"/>
              <a:buChar char="●"/>
            </a:pPr>
            <a:r>
              <a:rPr lang="en-US" sz="2000">
                <a:latin typeface="Open Sans"/>
                <a:ea typeface="Open Sans"/>
                <a:cs typeface="Open Sans"/>
                <a:sym typeface="Open Sans"/>
              </a:rPr>
              <a:t>U.S. News &amp; World Report ranked TC </a:t>
            </a:r>
            <a:r>
              <a:rPr b="1" lang="en-US" sz="2000" u="sng">
                <a:solidFill>
                  <a:srgbClr val="9F2743"/>
                </a:solidFill>
                <a:latin typeface="Open Sans"/>
                <a:ea typeface="Open Sans"/>
                <a:cs typeface="Open Sans"/>
                <a:sym typeface="Open Sans"/>
              </a:rPr>
              <a:t>13</a:t>
            </a:r>
            <a:r>
              <a:rPr b="1" baseline="30000" lang="en-US" sz="2000" u="sng">
                <a:solidFill>
                  <a:srgbClr val="9F2743"/>
                </a:solidFill>
                <a:latin typeface="Open Sans"/>
                <a:ea typeface="Open Sans"/>
                <a:cs typeface="Open Sans"/>
                <a:sym typeface="Open Sans"/>
              </a:rPr>
              <a:t>t</a:t>
            </a:r>
            <a:r>
              <a:rPr b="1" baseline="30000" lang="en-US" sz="2000">
                <a:solidFill>
                  <a:srgbClr val="9F2743"/>
                </a:solidFill>
                <a:latin typeface="Open Sans"/>
                <a:ea typeface="Open Sans"/>
                <a:cs typeface="Open Sans"/>
                <a:sym typeface="Open Sans"/>
              </a:rPr>
              <a:t>h</a:t>
            </a:r>
            <a:r>
              <a:rPr lang="en-US" sz="2000">
                <a:latin typeface="Open Sans"/>
                <a:ea typeface="Open Sans"/>
                <a:cs typeface="Open Sans"/>
                <a:sym typeface="Open Sans"/>
              </a:rPr>
              <a:t> in Social Mobility nationwide. </a:t>
            </a:r>
            <a:endParaRPr/>
          </a:p>
          <a:p>
            <a:pPr indent="-342900" lvl="0" marL="342900" marR="0" rtl="0" algn="l">
              <a:lnSpc>
                <a:spcPct val="150000"/>
              </a:lnSpc>
              <a:spcBef>
                <a:spcPts val="0"/>
              </a:spcBef>
              <a:spcAft>
                <a:spcPts val="0"/>
              </a:spcAft>
              <a:buClr>
                <a:schemeClr val="dk1"/>
              </a:buClr>
              <a:buSzPct val="100000"/>
              <a:buFont typeface="Arial"/>
              <a:buChar char="●"/>
            </a:pPr>
            <a:r>
              <a:rPr lang="en-US" sz="2000">
                <a:latin typeface="Open Sans"/>
                <a:ea typeface="Open Sans"/>
                <a:cs typeface="Open Sans"/>
                <a:sym typeface="Open Sans"/>
              </a:rPr>
              <a:t>Princeton Review ranked Talladega as one of the </a:t>
            </a:r>
            <a:r>
              <a:rPr b="1" lang="en-US" sz="2000" u="sng">
                <a:solidFill>
                  <a:srgbClr val="9F2743"/>
                </a:solidFill>
                <a:latin typeface="Open Sans"/>
                <a:ea typeface="Open Sans"/>
                <a:cs typeface="Open Sans"/>
                <a:sym typeface="Open Sans"/>
              </a:rPr>
              <a:t>BEST</a:t>
            </a:r>
            <a:r>
              <a:rPr lang="en-US" sz="2000">
                <a:latin typeface="Open Sans"/>
                <a:ea typeface="Open Sans"/>
                <a:cs typeface="Open Sans"/>
                <a:sym typeface="Open Sans"/>
              </a:rPr>
              <a:t> colleges in the South.</a:t>
            </a:r>
            <a:endParaRPr/>
          </a:p>
          <a:p>
            <a:pPr indent="-342900" lvl="0" marL="342900" marR="0" rtl="0" algn="l">
              <a:lnSpc>
                <a:spcPct val="150000"/>
              </a:lnSpc>
              <a:spcBef>
                <a:spcPts val="0"/>
              </a:spcBef>
              <a:spcAft>
                <a:spcPts val="0"/>
              </a:spcAft>
              <a:buClr>
                <a:schemeClr val="dk1"/>
              </a:buClr>
              <a:buSzPct val="100000"/>
              <a:buFont typeface="Arial"/>
              <a:buChar char="●"/>
            </a:pPr>
            <a:r>
              <a:rPr lang="en-US" sz="2000">
                <a:latin typeface="Open Sans"/>
                <a:ea typeface="Open Sans"/>
                <a:cs typeface="Open Sans"/>
                <a:sym typeface="Open Sans"/>
              </a:rPr>
              <a:t>Intelligent.com ranked Talladega as an HBCU </a:t>
            </a:r>
            <a:r>
              <a:rPr b="1" lang="en-US" sz="2000">
                <a:solidFill>
                  <a:srgbClr val="9F2743"/>
                </a:solidFill>
                <a:latin typeface="Open Sans"/>
                <a:ea typeface="Open Sans"/>
                <a:cs typeface="Open Sans"/>
                <a:sym typeface="Open Sans"/>
              </a:rPr>
              <a:t>HIDDEN GEM</a:t>
            </a:r>
            <a:r>
              <a:rPr b="1" lang="en-US" sz="2000">
                <a:latin typeface="Open Sans"/>
                <a:ea typeface="Open Sans"/>
                <a:cs typeface="Open Sans"/>
                <a:sym typeface="Open Sans"/>
              </a:rPr>
              <a:t> </a:t>
            </a:r>
            <a:r>
              <a:rPr lang="en-US" sz="2000">
                <a:latin typeface="Open Sans"/>
                <a:ea typeface="Open Sans"/>
                <a:cs typeface="Open Sans"/>
                <a:sym typeface="Open Sans"/>
              </a:rPr>
              <a:t>and </a:t>
            </a:r>
            <a:r>
              <a:rPr b="1" lang="en-US" sz="2000" u="sng">
                <a:solidFill>
                  <a:srgbClr val="9F2743"/>
                </a:solidFill>
                <a:latin typeface="Open Sans"/>
                <a:ea typeface="Open Sans"/>
                <a:cs typeface="Open Sans"/>
                <a:sym typeface="Open Sans"/>
              </a:rPr>
              <a:t>20th</a:t>
            </a:r>
            <a:r>
              <a:rPr lang="en-US" sz="2000">
                <a:latin typeface="Open Sans"/>
                <a:ea typeface="Open Sans"/>
                <a:cs typeface="Open Sans"/>
                <a:sym typeface="Open Sans"/>
              </a:rPr>
              <a:t> among the top HBCU Online MBA programs.</a:t>
            </a:r>
            <a:endParaRPr/>
          </a:p>
          <a:p>
            <a:pPr indent="0" lvl="0" marL="0" rtl="0" algn="l">
              <a:lnSpc>
                <a:spcPct val="90000"/>
              </a:lnSpc>
              <a:spcBef>
                <a:spcPts val="1000"/>
              </a:spcBef>
              <a:spcAft>
                <a:spcPts val="0"/>
              </a:spcAft>
              <a:buClr>
                <a:schemeClr val="dk1"/>
              </a:buClr>
              <a:buSzPct val="100000"/>
              <a:buNone/>
            </a:pPr>
            <a:r>
              <a:t/>
            </a:r>
            <a:endParaRPr>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18"/>
          <p:cNvSpPr/>
          <p:nvPr/>
        </p:nvSpPr>
        <p:spPr>
          <a:xfrm>
            <a:off x="-10575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p18"/>
          <p:cNvSpPr/>
          <p:nvPr/>
        </p:nvSpPr>
        <p:spPr>
          <a:xfrm>
            <a:off x="-105749" y="-916875"/>
            <a:ext cx="8522400" cy="2286000"/>
          </a:xfrm>
          <a:prstGeom prst="rect">
            <a:avLst/>
          </a:prstGeom>
          <a:solidFill>
            <a:schemeClr val="lt1"/>
          </a:solidFill>
          <a:ln>
            <a:noFill/>
          </a:ln>
          <a:effectLst>
            <a:outerShdw blurRad="596900" sx="90000" rotWithShape="0" algn="t" dir="7140000" dist="304800" sy="90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1" name="Google Shape;291;p18"/>
          <p:cNvSpPr txBox="1"/>
          <p:nvPr>
            <p:ph type="title"/>
          </p:nvPr>
        </p:nvSpPr>
        <p:spPr>
          <a:xfrm>
            <a:off x="731928" y="-152404"/>
            <a:ext cx="4647000" cy="1624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3700"/>
              <a:buFont typeface="Play"/>
              <a:buNone/>
            </a:pPr>
            <a:r>
              <a:rPr b="1" lang="en-US" sz="3700">
                <a:solidFill>
                  <a:srgbClr val="9F2743"/>
                </a:solidFill>
                <a:latin typeface="Play"/>
                <a:ea typeface="Play"/>
                <a:cs typeface="Play"/>
                <a:sym typeface="Play"/>
              </a:rPr>
              <a:t>Division of Student Life &amp; Success</a:t>
            </a:r>
            <a:endParaRPr/>
          </a:p>
        </p:txBody>
      </p:sp>
      <p:sp>
        <p:nvSpPr>
          <p:cNvPr id="292" name="Google Shape;292;p18"/>
          <p:cNvSpPr txBox="1"/>
          <p:nvPr>
            <p:ph idx="1" type="body"/>
          </p:nvPr>
        </p:nvSpPr>
        <p:spPr>
          <a:xfrm>
            <a:off x="446013" y="2047443"/>
            <a:ext cx="5218800" cy="4215300"/>
          </a:xfrm>
          <a:prstGeom prst="rect">
            <a:avLst/>
          </a:prstGeom>
          <a:noFill/>
          <a:ln>
            <a:noFill/>
          </a:ln>
        </p:spPr>
        <p:txBody>
          <a:bodyPr anchorCtr="0" anchor="ctr" bIns="45700" lIns="91425" spcFirstLastPara="1" rIns="91425" wrap="square" tIns="45700">
            <a:noAutofit/>
          </a:bodyPr>
          <a:lstStyle/>
          <a:p>
            <a:pPr indent="-231488" lvl="0" marL="228600" rtl="0" algn="l">
              <a:lnSpc>
                <a:spcPct val="70000"/>
              </a:lnSpc>
              <a:spcBef>
                <a:spcPts val="0"/>
              </a:spcBef>
              <a:spcAft>
                <a:spcPts val="0"/>
              </a:spcAft>
              <a:buClr>
                <a:schemeClr val="dk1"/>
              </a:buClr>
              <a:buSzPts val="1745"/>
              <a:buChar char="•"/>
            </a:pPr>
            <a:r>
              <a:rPr lang="en-US" sz="1745">
                <a:latin typeface="Open Sans"/>
                <a:ea typeface="Open Sans"/>
                <a:cs typeface="Open Sans"/>
                <a:sym typeface="Open Sans"/>
              </a:rPr>
              <a:t>Expanded Student Health Services</a:t>
            </a:r>
            <a:endParaRPr sz="2680"/>
          </a:p>
          <a:p>
            <a:pPr indent="-231488" lvl="0" marL="228600" rtl="0" algn="l">
              <a:lnSpc>
                <a:spcPct val="70000"/>
              </a:lnSpc>
              <a:spcBef>
                <a:spcPts val="1000"/>
              </a:spcBef>
              <a:spcAft>
                <a:spcPts val="0"/>
              </a:spcAft>
              <a:buClr>
                <a:schemeClr val="dk1"/>
              </a:buClr>
              <a:buSzPts val="1745"/>
              <a:buChar char="•"/>
            </a:pPr>
            <a:r>
              <a:rPr lang="en-US" sz="1745">
                <a:latin typeface="Open Sans"/>
                <a:ea typeface="Open Sans"/>
                <a:cs typeface="Open Sans"/>
                <a:sym typeface="Open Sans"/>
              </a:rPr>
              <a:t>Campus incidents declined by 87.5%. In Fall 2022 the College faced 40 disciplinary sanctions; in Fall 2023 there were 5. Student dismissals also declined: in 2022 there 6 but only 2 in 2023 due to Restorative Justice and the improved quality of the class.</a:t>
            </a:r>
            <a:endParaRPr sz="1745">
              <a:latin typeface="Open Sans"/>
              <a:ea typeface="Open Sans"/>
              <a:cs typeface="Open Sans"/>
              <a:sym typeface="Open Sans"/>
            </a:endParaRPr>
          </a:p>
          <a:p>
            <a:pPr indent="-231488" lvl="0" marL="228600" rtl="0" algn="l">
              <a:lnSpc>
                <a:spcPct val="70000"/>
              </a:lnSpc>
              <a:spcBef>
                <a:spcPts val="1000"/>
              </a:spcBef>
              <a:spcAft>
                <a:spcPts val="0"/>
              </a:spcAft>
              <a:buSzPts val="1745"/>
              <a:buFont typeface="Open Sans"/>
              <a:buChar char="•"/>
            </a:pPr>
            <a:r>
              <a:rPr lang="en-US" sz="1745">
                <a:latin typeface="Open Sans"/>
                <a:ea typeface="Open Sans"/>
                <a:cs typeface="Open Sans"/>
                <a:sym typeface="Open Sans"/>
              </a:rPr>
              <a:t>After its restoration, weekly Chapel services have offered spiritual nourishment to the campus community. The revitalized services provide a space for reflection and communal spiritual growth.</a:t>
            </a:r>
            <a:endParaRPr sz="1745">
              <a:latin typeface="Open Sans"/>
              <a:ea typeface="Open Sans"/>
              <a:cs typeface="Open Sans"/>
              <a:sym typeface="Open Sans"/>
            </a:endParaRPr>
          </a:p>
          <a:p>
            <a:pPr indent="-230504" lvl="0" marL="228600" rtl="0" algn="l">
              <a:lnSpc>
                <a:spcPct val="70000"/>
              </a:lnSpc>
              <a:spcBef>
                <a:spcPts val="1000"/>
              </a:spcBef>
              <a:spcAft>
                <a:spcPts val="0"/>
              </a:spcAft>
              <a:buClr>
                <a:schemeClr val="dk1"/>
              </a:buClr>
              <a:buSzPts val="1830"/>
              <a:buChar char="•"/>
            </a:pPr>
            <a:r>
              <a:rPr lang="en-US" sz="1829">
                <a:latin typeface="Open Sans"/>
                <a:ea typeface="Open Sans"/>
                <a:cs typeface="Open Sans"/>
                <a:sym typeface="Open Sans"/>
              </a:rPr>
              <a:t>Arrests declined due to a collaboration between Chief Christopher Anderson ('2021), the Talladega College Police Department, and Talladega City Police.</a:t>
            </a:r>
            <a:endParaRPr sz="1745">
              <a:latin typeface="Open Sans"/>
              <a:ea typeface="Open Sans"/>
              <a:cs typeface="Open Sans"/>
              <a:sym typeface="Open Sans"/>
            </a:endParaRPr>
          </a:p>
          <a:p>
            <a:pPr indent="-231488" lvl="0" marL="228600" rtl="0" algn="l">
              <a:lnSpc>
                <a:spcPct val="70000"/>
              </a:lnSpc>
              <a:spcBef>
                <a:spcPts val="1000"/>
              </a:spcBef>
              <a:spcAft>
                <a:spcPts val="0"/>
              </a:spcAft>
              <a:buClr>
                <a:schemeClr val="dk1"/>
              </a:buClr>
              <a:buSzPts val="1745"/>
              <a:buChar char="•"/>
            </a:pPr>
            <a:r>
              <a:rPr lang="en-US" sz="1745">
                <a:latin typeface="Open Sans"/>
                <a:ea typeface="Open Sans"/>
                <a:cs typeface="Open Sans"/>
                <a:sym typeface="Open Sans"/>
              </a:rPr>
              <a:t>Great Tornado Band returning students had average GPA of 3.0.</a:t>
            </a:r>
            <a:endParaRPr sz="2680"/>
          </a:p>
          <a:p>
            <a:pPr indent="-231488" lvl="0" marL="228600" rtl="0" algn="l">
              <a:lnSpc>
                <a:spcPct val="70000"/>
              </a:lnSpc>
              <a:spcBef>
                <a:spcPts val="1000"/>
              </a:spcBef>
              <a:spcAft>
                <a:spcPts val="0"/>
              </a:spcAft>
              <a:buClr>
                <a:schemeClr val="dk1"/>
              </a:buClr>
              <a:buSzPts val="1745"/>
              <a:buChar char="•"/>
            </a:pPr>
            <a:r>
              <a:rPr lang="en-US" sz="1745">
                <a:latin typeface="Open Sans"/>
                <a:ea typeface="Open Sans"/>
                <a:cs typeface="Open Sans"/>
                <a:sym typeface="Open Sans"/>
              </a:rPr>
              <a:t>Pictured here, the Tornado Band had a successful trip to London to participate in the New Year’s Day Parade. We received international coverage and recognition. Our students really showed the best in ‘Dega spirit and ‘Dega pride!</a:t>
            </a:r>
            <a:endParaRPr sz="2680"/>
          </a:p>
        </p:txBody>
      </p:sp>
      <p:pic>
        <p:nvPicPr>
          <p:cNvPr descr="A group of people in a marching band&#10;&#10;Description automatically generated" id="293" name="Google Shape;293;p18"/>
          <p:cNvPicPr preferRelativeResize="0"/>
          <p:nvPr>
            <p:ph idx="2" type="body"/>
          </p:nvPr>
        </p:nvPicPr>
        <p:blipFill rotWithShape="1">
          <a:blip r:embed="rId3">
            <a:alphaModFix/>
          </a:blip>
          <a:srcRect b="-2" l="0" r="0" t="0"/>
          <a:stretch/>
        </p:blipFill>
        <p:spPr>
          <a:xfrm>
            <a:off x="6096000" y="1"/>
            <a:ext cx="6102825"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Compliance, Title IX and EEO</a:t>
            </a:r>
            <a:endParaRPr/>
          </a:p>
        </p:txBody>
      </p:sp>
      <p:sp>
        <p:nvSpPr>
          <p:cNvPr id="299" name="Google Shape;299;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E101A"/>
              </a:buClr>
              <a:buSzPts val="1800"/>
              <a:buChar char="•"/>
            </a:pPr>
            <a:r>
              <a:rPr lang="en-US" sz="1800">
                <a:solidFill>
                  <a:srgbClr val="0E101A"/>
                </a:solidFill>
                <a:latin typeface="Noto Sans Symbols"/>
                <a:ea typeface="Noto Sans Symbols"/>
                <a:cs typeface="Noto Sans Symbols"/>
                <a:sym typeface="Noto Sans Symbols"/>
              </a:rPr>
              <a:t>The Office of Compliance, Title IX, and EEO (OC), led by </a:t>
            </a:r>
            <a:r>
              <a:rPr lang="en-US" sz="1800">
                <a:solidFill>
                  <a:srgbClr val="0E101A"/>
                </a:solidFill>
                <a:latin typeface="Noto Sans Symbols"/>
                <a:ea typeface="Noto Sans Symbols"/>
                <a:cs typeface="Noto Sans Symbols"/>
                <a:sym typeface="Noto Sans Symbols"/>
              </a:rPr>
              <a:t>Vice President </a:t>
            </a:r>
            <a:r>
              <a:rPr lang="en-US" sz="1800">
                <a:solidFill>
                  <a:srgbClr val="0E101A"/>
                </a:solidFill>
                <a:latin typeface="Noto Sans Symbols"/>
                <a:ea typeface="Noto Sans Symbols"/>
                <a:cs typeface="Noto Sans Symbols"/>
                <a:sym typeface="Noto Sans Symbols"/>
              </a:rPr>
              <a:t>Marsetta Lee (‘84), was created in 2022 to ensure Talladega College complies with applicable federal and state laws, rules, and regulations. It </a:t>
            </a:r>
            <a:r>
              <a:rPr lang="en-US" sz="1800">
                <a:solidFill>
                  <a:srgbClr val="000000"/>
                </a:solidFill>
                <a:latin typeface="Noto Sans Symbols"/>
                <a:ea typeface="Noto Sans Symbols"/>
                <a:cs typeface="Noto Sans Symbols"/>
                <a:sym typeface="Noto Sans Symbols"/>
              </a:rPr>
              <a:t>conducted two in-person trainings, each attended by nearly 350 students, staff, and faculty. </a:t>
            </a:r>
            <a:endParaRPr/>
          </a:p>
          <a:p>
            <a:pPr indent="-228600" lvl="0" marL="228600" rtl="0" algn="l">
              <a:lnSpc>
                <a:spcPct val="90000"/>
              </a:lnSpc>
              <a:spcBef>
                <a:spcPts val="1000"/>
              </a:spcBef>
              <a:spcAft>
                <a:spcPts val="0"/>
              </a:spcAft>
              <a:buClr>
                <a:srgbClr val="000000"/>
              </a:buClr>
              <a:buSzPts val="1800"/>
              <a:buChar char="•"/>
            </a:pPr>
            <a:r>
              <a:rPr lang="en-US" sz="1800">
                <a:solidFill>
                  <a:srgbClr val="000000"/>
                </a:solidFill>
                <a:latin typeface="Noto Sans Symbols"/>
                <a:ea typeface="Noto Sans Symbols"/>
                <a:cs typeface="Noto Sans Symbols"/>
                <a:sym typeface="Noto Sans Symbols"/>
              </a:rPr>
              <a:t>The office is now Implementing case tracking via Maxient Student Conduct Software. </a:t>
            </a:r>
            <a:endParaRPr sz="1800">
              <a:latin typeface="Noto Sans Symbols"/>
              <a:ea typeface="Noto Sans Symbols"/>
              <a:cs typeface="Noto Sans Symbols"/>
              <a:sym typeface="Noto Sans Symbols"/>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0"/>
          <p:cNvSpPr txBox="1"/>
          <p:nvPr>
            <p:ph type="title"/>
          </p:nvPr>
        </p:nvSpPr>
        <p:spPr>
          <a:xfrm>
            <a:off x="6400800" y="843164"/>
            <a:ext cx="49530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F2743"/>
              </a:buClr>
              <a:buSzPts val="3600"/>
              <a:buFont typeface="Play"/>
              <a:buNone/>
            </a:pPr>
            <a:r>
              <a:rPr b="1" lang="en-US" sz="3600">
                <a:solidFill>
                  <a:srgbClr val="9F2743"/>
                </a:solidFill>
                <a:latin typeface="Play"/>
                <a:ea typeface="Play"/>
                <a:cs typeface="Play"/>
                <a:sym typeface="Play"/>
              </a:rPr>
              <a:t>The TC Campus Master Plan: Turning a Plan into Reality</a:t>
            </a:r>
            <a:endParaRPr/>
          </a:p>
        </p:txBody>
      </p:sp>
      <p:grpSp>
        <p:nvGrpSpPr>
          <p:cNvPr id="305" name="Google Shape;305;p20"/>
          <p:cNvGrpSpPr/>
          <p:nvPr/>
        </p:nvGrpSpPr>
        <p:grpSpPr>
          <a:xfrm>
            <a:off x="6453266" y="2640976"/>
            <a:ext cx="4848067" cy="3581015"/>
            <a:chOff x="0" y="514"/>
            <a:chExt cx="4848067" cy="3581015"/>
          </a:xfrm>
        </p:grpSpPr>
        <p:sp>
          <p:nvSpPr>
            <p:cNvPr id="306" name="Google Shape;306;p20"/>
            <p:cNvSpPr/>
            <p:nvPr/>
          </p:nvSpPr>
          <p:spPr>
            <a:xfrm>
              <a:off x="0" y="514"/>
              <a:ext cx="4848067" cy="1025807"/>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20"/>
            <p:cNvSpPr/>
            <p:nvPr/>
          </p:nvSpPr>
          <p:spPr>
            <a:xfrm>
              <a:off x="310306" y="234059"/>
              <a:ext cx="564745" cy="564193"/>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0"/>
            <p:cNvSpPr/>
            <p:nvPr/>
          </p:nvSpPr>
          <p:spPr>
            <a:xfrm>
              <a:off x="1185358" y="3253"/>
              <a:ext cx="3616266" cy="102680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0"/>
            <p:cNvSpPr txBox="1"/>
            <p:nvPr/>
          </p:nvSpPr>
          <p:spPr>
            <a:xfrm>
              <a:off x="1185358" y="3253"/>
              <a:ext cx="3616266" cy="1026809"/>
            </a:xfrm>
            <a:prstGeom prst="rect">
              <a:avLst/>
            </a:prstGeom>
            <a:noFill/>
            <a:ln>
              <a:noFill/>
            </a:ln>
          </p:spPr>
          <p:txBody>
            <a:bodyPr anchorCtr="0" anchor="ctr" bIns="108650" lIns="108650" spcFirstLastPara="1" rIns="108650" wrap="square" tIns="108650">
              <a:noAutofit/>
            </a:bodyPr>
            <a:lstStyle/>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Callanan Gymnasium has been renovated to become a high-demand spot on campus that includes a weight-training room, offices, lounge areas, and the E-sports lab.</a:t>
              </a:r>
              <a:endParaRPr b="0" i="0" sz="1400" u="none" cap="none" strike="noStrike">
                <a:solidFill>
                  <a:srgbClr val="000000"/>
                </a:solidFill>
                <a:latin typeface="Arial"/>
                <a:ea typeface="Arial"/>
                <a:cs typeface="Arial"/>
                <a:sym typeface="Arial"/>
              </a:endParaRPr>
            </a:p>
          </p:txBody>
        </p:sp>
        <p:sp>
          <p:nvSpPr>
            <p:cNvPr id="310" name="Google Shape;310;p20"/>
            <p:cNvSpPr/>
            <p:nvPr/>
          </p:nvSpPr>
          <p:spPr>
            <a:xfrm>
              <a:off x="0" y="1278986"/>
              <a:ext cx="4848067" cy="1025807"/>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20"/>
            <p:cNvSpPr/>
            <p:nvPr/>
          </p:nvSpPr>
          <p:spPr>
            <a:xfrm>
              <a:off x="310306" y="1509793"/>
              <a:ext cx="564745" cy="564193"/>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20"/>
            <p:cNvSpPr/>
            <p:nvPr/>
          </p:nvSpPr>
          <p:spPr>
            <a:xfrm>
              <a:off x="1185358" y="1278986"/>
              <a:ext cx="3616266" cy="102680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20"/>
            <p:cNvSpPr txBox="1"/>
            <p:nvPr/>
          </p:nvSpPr>
          <p:spPr>
            <a:xfrm>
              <a:off x="1185358" y="1278986"/>
              <a:ext cx="3616266" cy="1026809"/>
            </a:xfrm>
            <a:prstGeom prst="rect">
              <a:avLst/>
            </a:prstGeom>
            <a:noFill/>
            <a:ln>
              <a:noFill/>
            </a:ln>
          </p:spPr>
          <p:txBody>
            <a:bodyPr anchorCtr="0" anchor="ctr" bIns="108650" lIns="108650" spcFirstLastPara="1" rIns="108650" wrap="square" tIns="108650">
              <a:noAutofit/>
            </a:bodyPr>
            <a:lstStyle/>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The Cybersecurity Center is underway with a three-phase powerline nearly complete and cybersecurity equipment and furniture ordered.</a:t>
              </a:r>
              <a:endParaRPr b="0" i="0" sz="1400" u="none" cap="none" strike="noStrike">
                <a:solidFill>
                  <a:srgbClr val="000000"/>
                </a:solidFill>
                <a:latin typeface="Arial"/>
                <a:ea typeface="Arial"/>
                <a:cs typeface="Arial"/>
                <a:sym typeface="Arial"/>
              </a:endParaRPr>
            </a:p>
          </p:txBody>
        </p:sp>
        <p:sp>
          <p:nvSpPr>
            <p:cNvPr id="314" name="Google Shape;314;p20"/>
            <p:cNvSpPr/>
            <p:nvPr/>
          </p:nvSpPr>
          <p:spPr>
            <a:xfrm>
              <a:off x="0" y="2554720"/>
              <a:ext cx="4848067" cy="1025807"/>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0"/>
            <p:cNvSpPr/>
            <p:nvPr/>
          </p:nvSpPr>
          <p:spPr>
            <a:xfrm>
              <a:off x="310306" y="2785526"/>
              <a:ext cx="564745" cy="564193"/>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20"/>
            <p:cNvSpPr/>
            <p:nvPr/>
          </p:nvSpPr>
          <p:spPr>
            <a:xfrm>
              <a:off x="1185358" y="2554720"/>
              <a:ext cx="3616266" cy="102680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20"/>
            <p:cNvSpPr txBox="1"/>
            <p:nvPr/>
          </p:nvSpPr>
          <p:spPr>
            <a:xfrm>
              <a:off x="1185358" y="2554720"/>
              <a:ext cx="3616266" cy="1026809"/>
            </a:xfrm>
            <a:prstGeom prst="rect">
              <a:avLst/>
            </a:prstGeom>
            <a:noFill/>
            <a:ln>
              <a:noFill/>
            </a:ln>
          </p:spPr>
          <p:txBody>
            <a:bodyPr anchorCtr="0" anchor="ctr" bIns="108650" lIns="108650" spcFirstLastPara="1" rIns="108650" wrap="square" tIns="10865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House 711 is being renovated to serve as a faculty development center.</a:t>
              </a:r>
              <a:endParaRPr b="0" i="0" sz="1400" u="none" cap="none" strike="noStrike">
                <a:solidFill>
                  <a:schemeClr val="dk1"/>
                </a:solidFill>
                <a:latin typeface="Calibri"/>
                <a:ea typeface="Calibri"/>
                <a:cs typeface="Calibri"/>
                <a:sym typeface="Calibri"/>
              </a:endParaRPr>
            </a:p>
          </p:txBody>
        </p:sp>
      </p:grpSp>
      <p:sp>
        <p:nvSpPr>
          <p:cNvPr id="318" name="Google Shape;318;p20"/>
          <p:cNvSpPr/>
          <p:nvPr/>
        </p:nvSpPr>
        <p:spPr>
          <a:xfrm>
            <a:off x="0" y="-14990"/>
            <a:ext cx="6096000" cy="6872990"/>
          </a:xfrm>
          <a:custGeom>
            <a:rect b="b" l="l" r="r" t="t"/>
            <a:pathLst>
              <a:path extrusionOk="0" h="11147533" w="8207299">
                <a:moveTo>
                  <a:pt x="0" y="0"/>
                </a:moveTo>
                <a:lnTo>
                  <a:pt x="8207299" y="0"/>
                </a:lnTo>
                <a:lnTo>
                  <a:pt x="8207299" y="11147533"/>
                </a:lnTo>
                <a:lnTo>
                  <a:pt x="0" y="1114753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1"/>
          <p:cNvSpPr txBox="1"/>
          <p:nvPr>
            <p:ph type="title"/>
          </p:nvPr>
        </p:nvSpPr>
        <p:spPr>
          <a:xfrm>
            <a:off x="6505733" y="820862"/>
            <a:ext cx="49530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9F2743"/>
              </a:buClr>
              <a:buSzPts val="3600"/>
              <a:buFont typeface="Play"/>
              <a:buNone/>
            </a:pPr>
            <a:r>
              <a:rPr b="1" lang="en-US" sz="3600">
                <a:solidFill>
                  <a:srgbClr val="9F2743"/>
                </a:solidFill>
                <a:latin typeface="Play"/>
                <a:ea typeface="Play"/>
                <a:cs typeface="Play"/>
                <a:sym typeface="Play"/>
              </a:rPr>
              <a:t>The TC Campus Master Plan: Turning a Plan into Reality</a:t>
            </a:r>
            <a:endParaRPr/>
          </a:p>
        </p:txBody>
      </p:sp>
      <p:grpSp>
        <p:nvGrpSpPr>
          <p:cNvPr id="324" name="Google Shape;324;p21"/>
          <p:cNvGrpSpPr/>
          <p:nvPr/>
        </p:nvGrpSpPr>
        <p:grpSpPr>
          <a:xfrm>
            <a:off x="6505733" y="2607008"/>
            <a:ext cx="4848067" cy="3584344"/>
            <a:chOff x="0" y="0"/>
            <a:chExt cx="4848067" cy="3584344"/>
          </a:xfrm>
        </p:grpSpPr>
        <p:sp>
          <p:nvSpPr>
            <p:cNvPr id="325" name="Google Shape;325;p21"/>
            <p:cNvSpPr/>
            <p:nvPr/>
          </p:nvSpPr>
          <p:spPr>
            <a:xfrm>
              <a:off x="0" y="0"/>
              <a:ext cx="4848067" cy="1023973"/>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21"/>
            <p:cNvSpPr/>
            <p:nvPr/>
          </p:nvSpPr>
          <p:spPr>
            <a:xfrm>
              <a:off x="309752" y="230831"/>
              <a:ext cx="563185" cy="563185"/>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21"/>
            <p:cNvSpPr/>
            <p:nvPr/>
          </p:nvSpPr>
          <p:spPr>
            <a:xfrm>
              <a:off x="1182689" y="437"/>
              <a:ext cx="3665377" cy="102397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21"/>
            <p:cNvSpPr txBox="1"/>
            <p:nvPr/>
          </p:nvSpPr>
          <p:spPr>
            <a:xfrm>
              <a:off x="1182689" y="437"/>
              <a:ext cx="3665377" cy="1023973"/>
            </a:xfrm>
            <a:prstGeom prst="rect">
              <a:avLst/>
            </a:prstGeom>
            <a:noFill/>
            <a:ln>
              <a:noFill/>
            </a:ln>
          </p:spPr>
          <p:txBody>
            <a:bodyPr anchorCtr="0" anchor="ctr" bIns="108350" lIns="108350" spcFirstLastPara="1" rIns="108350" wrap="square" tIns="10835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House 803 is being renovated to house the Office of Communications and marketing and the Office of Institutional Advancement.</a:t>
              </a:r>
              <a:endParaRPr b="0" i="0" sz="1400" u="none" cap="none" strike="noStrike">
                <a:solidFill>
                  <a:schemeClr val="dk1"/>
                </a:solidFill>
                <a:latin typeface="Calibri"/>
                <a:ea typeface="Calibri"/>
                <a:cs typeface="Calibri"/>
                <a:sym typeface="Calibri"/>
              </a:endParaRPr>
            </a:p>
          </p:txBody>
        </p:sp>
        <p:sp>
          <p:nvSpPr>
            <p:cNvPr id="329" name="Google Shape;329;p21"/>
            <p:cNvSpPr/>
            <p:nvPr/>
          </p:nvSpPr>
          <p:spPr>
            <a:xfrm>
              <a:off x="0" y="1226082"/>
              <a:ext cx="4848067" cy="1023973"/>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1"/>
            <p:cNvSpPr/>
            <p:nvPr/>
          </p:nvSpPr>
          <p:spPr>
            <a:xfrm>
              <a:off x="309752" y="1510798"/>
              <a:ext cx="563185" cy="563185"/>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21"/>
            <p:cNvSpPr/>
            <p:nvPr/>
          </p:nvSpPr>
          <p:spPr>
            <a:xfrm>
              <a:off x="1182689" y="1280404"/>
              <a:ext cx="3665377" cy="102397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1"/>
            <p:cNvSpPr txBox="1"/>
            <p:nvPr/>
          </p:nvSpPr>
          <p:spPr>
            <a:xfrm>
              <a:off x="1182689" y="1280404"/>
              <a:ext cx="3665377" cy="1023973"/>
            </a:xfrm>
            <a:prstGeom prst="rect">
              <a:avLst/>
            </a:prstGeom>
            <a:noFill/>
            <a:ln>
              <a:noFill/>
            </a:ln>
          </p:spPr>
          <p:txBody>
            <a:bodyPr anchorCtr="0" anchor="ctr" bIns="108350" lIns="108350" spcFirstLastPara="1" rIns="108350" wrap="square" tIns="108350">
              <a:no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Silsby Science Hall laboratories renovation is complete.</a:t>
              </a:r>
              <a:endParaRPr b="0" i="0" sz="1400" u="none" cap="none" strike="noStrike">
                <a:solidFill>
                  <a:schemeClr val="dk1"/>
                </a:solidFill>
                <a:latin typeface="Calibri"/>
                <a:ea typeface="Calibri"/>
                <a:cs typeface="Calibri"/>
                <a:sym typeface="Calibri"/>
              </a:endParaRPr>
            </a:p>
          </p:txBody>
        </p:sp>
        <p:sp>
          <p:nvSpPr>
            <p:cNvPr id="333" name="Google Shape;333;p21"/>
            <p:cNvSpPr/>
            <p:nvPr/>
          </p:nvSpPr>
          <p:spPr>
            <a:xfrm>
              <a:off x="0" y="2560371"/>
              <a:ext cx="4848067" cy="1023973"/>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21"/>
            <p:cNvSpPr/>
            <p:nvPr/>
          </p:nvSpPr>
          <p:spPr>
            <a:xfrm>
              <a:off x="309752" y="2790765"/>
              <a:ext cx="563185" cy="563185"/>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1"/>
            <p:cNvSpPr/>
            <p:nvPr/>
          </p:nvSpPr>
          <p:spPr>
            <a:xfrm>
              <a:off x="1182689" y="2560371"/>
              <a:ext cx="3665377" cy="102397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21"/>
            <p:cNvSpPr txBox="1"/>
            <p:nvPr/>
          </p:nvSpPr>
          <p:spPr>
            <a:xfrm>
              <a:off x="1182689" y="2560371"/>
              <a:ext cx="3665377" cy="1023973"/>
            </a:xfrm>
            <a:prstGeom prst="rect">
              <a:avLst/>
            </a:prstGeom>
            <a:noFill/>
            <a:ln>
              <a:noFill/>
            </a:ln>
          </p:spPr>
          <p:txBody>
            <a:bodyPr anchorCtr="0" anchor="ctr" bIns="108350" lIns="108350" spcFirstLastPara="1" rIns="108350" wrap="square" tIns="108350">
              <a:noAutofit/>
            </a:bodyPr>
            <a:lstStyle/>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TC applied </a:t>
              </a:r>
              <a:r>
                <a:rPr b="0" i="0" lang="en-US" sz="1400" u="none" cap="none" strike="noStrike">
                  <a:solidFill>
                    <a:srgbClr val="000000"/>
                  </a:solidFill>
                  <a:latin typeface="Open Sans"/>
                  <a:ea typeface="Open Sans"/>
                  <a:cs typeface="Open Sans"/>
                  <a:sym typeface="Open Sans"/>
                </a:rPr>
                <a:t>for and received </a:t>
              </a:r>
              <a:r>
                <a:rPr b="0" i="0" lang="en-US" sz="1400" u="none" cap="none" strike="noStrike">
                  <a:solidFill>
                    <a:schemeClr val="dk1"/>
                  </a:solidFill>
                  <a:latin typeface="Open Sans"/>
                  <a:ea typeface="Open Sans"/>
                  <a:cs typeface="Open Sans"/>
                  <a:sym typeface="Open Sans"/>
                </a:rPr>
                <a:t>its second </a:t>
              </a:r>
              <a:r>
                <a:rPr b="0" i="0" lang="en-US" sz="1400" u="none" cap="none" strike="noStrike">
                  <a:solidFill>
                    <a:srgbClr val="000000"/>
                  </a:solidFill>
                  <a:latin typeface="Open Sans"/>
                  <a:ea typeface="Open Sans"/>
                  <a:cs typeface="Open Sans"/>
                  <a:sym typeface="Open Sans"/>
                </a:rPr>
                <a:t>grant in the amount of $408,000 from Alabama’s HBCU Deferred Maintenance Fund.</a:t>
              </a:r>
              <a:endParaRPr b="0" i="0" sz="1400" u="none" cap="none" strike="noStrike">
                <a:solidFill>
                  <a:schemeClr val="dk1"/>
                </a:solidFill>
                <a:latin typeface="Calibri"/>
                <a:ea typeface="Calibri"/>
                <a:cs typeface="Calibri"/>
                <a:sym typeface="Calibri"/>
              </a:endParaRPr>
            </a:p>
          </p:txBody>
        </p:sp>
      </p:grpSp>
      <p:sp>
        <p:nvSpPr>
          <p:cNvPr id="337" name="Google Shape;337;p21"/>
          <p:cNvSpPr/>
          <p:nvPr/>
        </p:nvSpPr>
        <p:spPr>
          <a:xfrm>
            <a:off x="0" y="-14990"/>
            <a:ext cx="6096000" cy="6872990"/>
          </a:xfrm>
          <a:custGeom>
            <a:rect b="b" l="l" r="r" t="t"/>
            <a:pathLst>
              <a:path extrusionOk="0" h="11147533" w="8207299">
                <a:moveTo>
                  <a:pt x="0" y="0"/>
                </a:moveTo>
                <a:lnTo>
                  <a:pt x="8207299" y="0"/>
                </a:lnTo>
                <a:lnTo>
                  <a:pt x="8207299" y="11147533"/>
                </a:lnTo>
                <a:lnTo>
                  <a:pt x="0" y="1114753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Dollar with solid fill" id="338" name="Google Shape;338;p21"/>
          <p:cNvPicPr preferRelativeResize="0"/>
          <p:nvPr/>
        </p:nvPicPr>
        <p:blipFill rotWithShape="1">
          <a:blip r:embed="rId6">
            <a:alphaModFix/>
          </a:blip>
          <a:srcRect b="0" l="0" r="0" t="0"/>
          <a:stretch/>
        </p:blipFill>
        <p:spPr>
          <a:xfrm>
            <a:off x="7158036" y="7344764"/>
            <a:ext cx="513361" cy="5133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22"/>
          <p:cNvSpPr txBox="1"/>
          <p:nvPr>
            <p:ph type="title"/>
          </p:nvPr>
        </p:nvSpPr>
        <p:spPr>
          <a:xfrm>
            <a:off x="876691" y="497550"/>
            <a:ext cx="4355265" cy="161620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9F2743"/>
              </a:buClr>
              <a:buSzPts val="4000"/>
              <a:buFont typeface="Play"/>
              <a:buNone/>
            </a:pPr>
            <a:r>
              <a:rPr b="1" lang="en-US" sz="4000">
                <a:solidFill>
                  <a:srgbClr val="9F2743"/>
                </a:solidFill>
                <a:latin typeface="Play"/>
                <a:ea typeface="Play"/>
                <a:cs typeface="Play"/>
                <a:sym typeface="Play"/>
              </a:rPr>
              <a:t>Talladega Tornado Athletics</a:t>
            </a:r>
            <a:endParaRPr/>
          </a:p>
        </p:txBody>
      </p:sp>
      <p:sp>
        <p:nvSpPr>
          <p:cNvPr id="344" name="Google Shape;344;p22"/>
          <p:cNvSpPr txBox="1"/>
          <p:nvPr>
            <p:ph idx="1" type="body"/>
          </p:nvPr>
        </p:nvSpPr>
        <p:spPr>
          <a:xfrm>
            <a:off x="876692" y="2533476"/>
            <a:ext cx="4355265" cy="34478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Currently, we have 292 scholar-athletes.</a:t>
            </a:r>
            <a:endParaRPr/>
          </a:p>
          <a:p>
            <a:pPr indent="-228600" lvl="0" marL="228600" rtl="0" algn="l">
              <a:lnSpc>
                <a:spcPct val="90000"/>
              </a:lnSpc>
              <a:spcBef>
                <a:spcPts val="1000"/>
              </a:spcBef>
              <a:spcAft>
                <a:spcPts val="0"/>
              </a:spcAft>
              <a:buClr>
                <a:schemeClr val="dk1"/>
              </a:buClr>
              <a:buSzPts val="1600"/>
              <a:buChar char="•"/>
            </a:pPr>
            <a:r>
              <a:rPr lang="en-US" sz="1600"/>
              <a:t>Sixty-three percent of incoming scholar-athletes have GPAs above 3.0.</a:t>
            </a:r>
            <a:endParaRPr/>
          </a:p>
          <a:p>
            <a:pPr indent="-228600" lvl="0" marL="228600" rtl="0" algn="l">
              <a:lnSpc>
                <a:spcPct val="90000"/>
              </a:lnSpc>
              <a:spcBef>
                <a:spcPts val="1000"/>
              </a:spcBef>
              <a:spcAft>
                <a:spcPts val="0"/>
              </a:spcAft>
              <a:buClr>
                <a:schemeClr val="dk1"/>
              </a:buClr>
              <a:buSzPts val="1600"/>
              <a:buChar char="•"/>
            </a:pPr>
            <a:r>
              <a:rPr lang="en-US" sz="1600"/>
              <a:t>Our Tornado Women’s Volleyball team won the GCAC Championship over Fisk and moved on to the NAIA Women’s Volleyball Opening Round against Indiana Wesleyan. Although we lost that match, the incredible season ended 38-9; 15-1 in conference play. </a:t>
            </a:r>
            <a:endParaRPr/>
          </a:p>
          <a:p>
            <a:pPr indent="-228600" lvl="0" marL="228600" rtl="0" algn="l">
              <a:lnSpc>
                <a:spcPct val="90000"/>
              </a:lnSpc>
              <a:spcBef>
                <a:spcPts val="1000"/>
              </a:spcBef>
              <a:spcAft>
                <a:spcPts val="0"/>
              </a:spcAft>
              <a:buClr>
                <a:schemeClr val="dk1"/>
              </a:buClr>
              <a:buSzPts val="1600"/>
              <a:buChar char="•"/>
            </a:pPr>
            <a:r>
              <a:rPr lang="en-US" sz="1600"/>
              <a:t>Senior Nastario Williams has been selected to participate in Men’s Relay for the National Track and Field Team in his home country of the Bahamas. </a:t>
            </a:r>
            <a:endParaRPr/>
          </a:p>
          <a:p>
            <a:pPr indent="-127000" lvl="0" marL="228600" rtl="0" algn="l">
              <a:lnSpc>
                <a:spcPct val="90000"/>
              </a:lnSpc>
              <a:spcBef>
                <a:spcPts val="1000"/>
              </a:spcBef>
              <a:spcAft>
                <a:spcPts val="0"/>
              </a:spcAft>
              <a:buClr>
                <a:schemeClr val="dk1"/>
              </a:buClr>
              <a:buSzPts val="1600"/>
              <a:buNone/>
            </a:pPr>
            <a:r>
              <a:t/>
            </a:r>
            <a:endParaRPr sz="1600"/>
          </a:p>
          <a:p>
            <a:pPr indent="-127000" lvl="0" marL="228600" rtl="0" algn="l">
              <a:lnSpc>
                <a:spcPct val="90000"/>
              </a:lnSpc>
              <a:spcBef>
                <a:spcPts val="1000"/>
              </a:spcBef>
              <a:spcAft>
                <a:spcPts val="0"/>
              </a:spcAft>
              <a:buClr>
                <a:schemeClr val="dk1"/>
              </a:buClr>
              <a:buSzPts val="1600"/>
              <a:buNone/>
            </a:pPr>
            <a:r>
              <a:t/>
            </a:r>
            <a:endParaRPr sz="1600"/>
          </a:p>
        </p:txBody>
      </p:sp>
      <p:pic>
        <p:nvPicPr>
          <p:cNvPr descr="A group of women in volleyball uniforms&#10;&#10;Description automatically generated" id="345" name="Google Shape;345;p22"/>
          <p:cNvPicPr preferRelativeResize="0"/>
          <p:nvPr>
            <p:ph idx="2" type="body"/>
          </p:nvPr>
        </p:nvPicPr>
        <p:blipFill rotWithShape="1">
          <a:blip r:embed="rId3">
            <a:alphaModFix/>
          </a:blip>
          <a:srcRect b="-1" l="0" r="0" t="0"/>
          <a:stretch/>
        </p:blipFill>
        <p:spPr>
          <a:xfrm>
            <a:off x="6096000" y="10"/>
            <a:ext cx="6095999" cy="6857990"/>
          </a:xfrm>
          <a:prstGeom prst="rect">
            <a:avLst/>
          </a:prstGeom>
          <a:noFill/>
          <a:ln>
            <a:noFill/>
          </a:ln>
        </p:spPr>
      </p:pic>
      <p:sp>
        <p:nvSpPr>
          <p:cNvPr id="346" name="Google Shape;346;p22"/>
          <p:cNvSpPr/>
          <p:nvPr/>
        </p:nvSpPr>
        <p:spPr>
          <a:xfrm rot="5400000">
            <a:off x="8369424" y="3028872"/>
            <a:ext cx="1559464" cy="6106313"/>
          </a:xfrm>
          <a:prstGeom prst="rect">
            <a:avLst/>
          </a:prstGeom>
          <a:gradFill>
            <a:gsLst>
              <a:gs pos="0">
                <a:srgbClr val="5B9BD5">
                  <a:alpha val="76470"/>
                </a:srgbClr>
              </a:gs>
              <a:gs pos="57000">
                <a:srgbClr val="9CC2E5">
                  <a:alpha val="0"/>
                </a:srgbClr>
              </a:gs>
              <a:gs pos="100000">
                <a:srgbClr val="9CC2E5">
                  <a:alpha val="0"/>
                </a:srgbClr>
              </a:gs>
            </a:gsLst>
            <a:lin ang="11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p22"/>
          <p:cNvSpPr/>
          <p:nvPr/>
        </p:nvSpPr>
        <p:spPr>
          <a:xfrm>
            <a:off x="10015441" y="-3760"/>
            <a:ext cx="2176557" cy="6857999"/>
          </a:xfrm>
          <a:prstGeom prst="rect">
            <a:avLst/>
          </a:prstGeom>
          <a:gradFill>
            <a:gsLst>
              <a:gs pos="0">
                <a:schemeClr val="accent2"/>
              </a:gs>
              <a:gs pos="40000">
                <a:srgbClr val="ED7D31">
                  <a:alpha val="0"/>
                </a:srgbClr>
              </a:gs>
              <a:gs pos="100000">
                <a:srgbClr val="ED7D31">
                  <a:alpha val="0"/>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8" name="Google Shape;348;p22"/>
          <p:cNvSpPr/>
          <p:nvPr/>
        </p:nvSpPr>
        <p:spPr>
          <a:xfrm flipH="1" rot="10800000">
            <a:off x="6096000" y="5502302"/>
            <a:ext cx="6106314" cy="1359456"/>
          </a:xfrm>
          <a:prstGeom prst="rect">
            <a:avLst/>
          </a:prstGeom>
          <a:gradFill>
            <a:gsLst>
              <a:gs pos="0">
                <a:srgbClr val="ED7D31">
                  <a:alpha val="88235"/>
                </a:srgbClr>
              </a:gs>
              <a:gs pos="38000">
                <a:srgbClr val="9CC2E5">
                  <a:alpha val="0"/>
                </a:srgbClr>
              </a:gs>
              <a:gs pos="100000">
                <a:srgbClr val="9CC2E5">
                  <a:alpha val="0"/>
                </a:srgbClr>
              </a:gs>
            </a:gsLst>
            <a:lin ang="4200000" scaled="0"/>
          </a:gra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9" name="Google Shape;349;p22"/>
          <p:cNvSpPr/>
          <p:nvPr/>
        </p:nvSpPr>
        <p:spPr>
          <a:xfrm rot="10800000">
            <a:off x="9026892" y="2939627"/>
            <a:ext cx="3162908" cy="3914612"/>
          </a:xfrm>
          <a:prstGeom prst="rect">
            <a:avLst/>
          </a:prstGeom>
          <a:gradFill>
            <a:gsLst>
              <a:gs pos="0">
                <a:srgbClr val="9CC2E5"/>
              </a:gs>
              <a:gs pos="51000">
                <a:srgbClr val="9CC2E5">
                  <a:alpha val="0"/>
                </a:srgbClr>
              </a:gs>
              <a:gs pos="100000">
                <a:srgbClr val="9CC2E5">
                  <a:alpha val="0"/>
                </a:srgbClr>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p2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5" name="Google Shape;355;p23"/>
          <p:cNvSpPr txBox="1"/>
          <p:nvPr>
            <p:ph type="title"/>
          </p:nvPr>
        </p:nvSpPr>
        <p:spPr>
          <a:xfrm>
            <a:off x="640080" y="4777739"/>
            <a:ext cx="3418990" cy="141211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F2743"/>
              </a:buClr>
              <a:buSzPct val="100000"/>
              <a:buFont typeface="Play"/>
              <a:buNone/>
            </a:pPr>
            <a:r>
              <a:rPr b="1" lang="en-US" sz="3700">
                <a:solidFill>
                  <a:srgbClr val="9F2743"/>
                </a:solidFill>
                <a:latin typeface="Play"/>
                <a:ea typeface="Play"/>
                <a:cs typeface="Play"/>
                <a:sym typeface="Play"/>
              </a:rPr>
              <a:t>Talladega Tornado Athletics</a:t>
            </a:r>
            <a:endParaRPr/>
          </a:p>
        </p:txBody>
      </p:sp>
      <p:pic>
        <p:nvPicPr>
          <p:cNvPr descr="A group of women in black leotards&#10;&#10;Description automatically generated" id="356" name="Google Shape;356;p23"/>
          <p:cNvPicPr preferRelativeResize="0"/>
          <p:nvPr>
            <p:ph idx="2" type="body"/>
          </p:nvPr>
        </p:nvPicPr>
        <p:blipFill rotWithShape="1">
          <a:blip r:embed="rId3">
            <a:alphaModFix/>
          </a:blip>
          <a:srcRect b="0" l="0" r="0" t="0"/>
          <a:stretch/>
        </p:blipFill>
        <p:spPr>
          <a:xfrm>
            <a:off x="20" y="10"/>
            <a:ext cx="12191980" cy="4558420"/>
          </a:xfrm>
          <a:prstGeom prst="rect">
            <a:avLst/>
          </a:prstGeom>
          <a:noFill/>
          <a:ln>
            <a:noFill/>
          </a:ln>
        </p:spPr>
      </p:pic>
      <p:sp>
        <p:nvSpPr>
          <p:cNvPr id="357" name="Google Shape;357;p23"/>
          <p:cNvSpPr/>
          <p:nvPr/>
        </p:nvSpPr>
        <p:spPr>
          <a:xfrm rot="5400000">
            <a:off x="3661305" y="5468206"/>
            <a:ext cx="1371600" cy="18288"/>
          </a:xfrm>
          <a:custGeom>
            <a:rect b="b" l="l" r="r" t="t"/>
            <a:pathLst>
              <a:path extrusionOk="0" fill="none" h="18288" w="137160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extrusionOk="0" h="18288" w="137160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8" name="Google Shape;358;p23"/>
          <p:cNvSpPr txBox="1"/>
          <p:nvPr>
            <p:ph idx="1" type="body"/>
          </p:nvPr>
        </p:nvSpPr>
        <p:spPr>
          <a:xfrm>
            <a:off x="4654294" y="4777739"/>
            <a:ext cx="6897626" cy="139922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The  Tornado Gymnastics team launches its inaugural season on January 12 at University of Florida to take on Florida, Fisk and  George Washington. You can watch on ESPN+.</a:t>
            </a:r>
            <a:endParaRPr/>
          </a:p>
          <a:p>
            <a:pPr indent="-228600" lvl="0" marL="228600" rtl="0" algn="l">
              <a:lnSpc>
                <a:spcPct val="90000"/>
              </a:lnSpc>
              <a:spcBef>
                <a:spcPts val="1000"/>
              </a:spcBef>
              <a:spcAft>
                <a:spcPts val="0"/>
              </a:spcAft>
              <a:buClr>
                <a:schemeClr val="dk1"/>
              </a:buClr>
              <a:buSzPts val="1700"/>
              <a:buChar char="•"/>
            </a:pPr>
            <a:r>
              <a:rPr lang="en-US" sz="1700"/>
              <a:t>On MLK Day, the Tornados travel to Fisk University for an historic match-up: the only two HBCUs with gymnastics teams. </a:t>
            </a:r>
            <a:endParaRPr/>
          </a:p>
          <a:p>
            <a:pPr indent="-120650" lvl="0" marL="228600" rtl="0" algn="l">
              <a:lnSpc>
                <a:spcPct val="90000"/>
              </a:lnSpc>
              <a:spcBef>
                <a:spcPts val="1000"/>
              </a:spcBef>
              <a:spcAft>
                <a:spcPts val="0"/>
              </a:spcAft>
              <a:buClr>
                <a:schemeClr val="dk1"/>
              </a:buClr>
              <a:buSzPts val="1700"/>
              <a:buNone/>
            </a:pPr>
            <a:r>
              <a:t/>
            </a:r>
            <a:endParaRPr sz="1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24"/>
          <p:cNvSpPr/>
          <p:nvPr/>
        </p:nvSpPr>
        <p:spPr>
          <a:xfrm>
            <a:off x="-1"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4" name="Google Shape;364;p24"/>
          <p:cNvSpPr/>
          <p:nvPr/>
        </p:nvSpPr>
        <p:spPr>
          <a:xfrm>
            <a:off x="1" y="0"/>
            <a:ext cx="8522446" cy="2285999"/>
          </a:xfrm>
          <a:prstGeom prst="rect">
            <a:avLst/>
          </a:prstGeom>
          <a:solidFill>
            <a:schemeClr val="lt1"/>
          </a:solidFill>
          <a:ln>
            <a:noFill/>
          </a:ln>
          <a:effectLst>
            <a:outerShdw blurRad="596900" sx="90000" rotWithShape="0" algn="t" dir="7140000" dist="304800" sy="90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5" name="Google Shape;365;p24"/>
          <p:cNvSpPr txBox="1"/>
          <p:nvPr>
            <p:ph type="title"/>
          </p:nvPr>
        </p:nvSpPr>
        <p:spPr>
          <a:xfrm>
            <a:off x="605686" y="2743199"/>
            <a:ext cx="4646904" cy="162452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9F2743"/>
              </a:buClr>
              <a:buSzPts val="3200"/>
              <a:buFont typeface="Play"/>
              <a:buNone/>
            </a:pPr>
            <a:r>
              <a:rPr b="1" lang="en-US" sz="3200">
                <a:solidFill>
                  <a:srgbClr val="9F2743"/>
                </a:solidFill>
                <a:latin typeface="Play"/>
                <a:ea typeface="Play"/>
                <a:cs typeface="Play"/>
                <a:sym typeface="Play"/>
              </a:rPr>
              <a:t>Thank you!</a:t>
            </a:r>
            <a:br>
              <a:rPr b="1" lang="en-US" sz="3200">
                <a:solidFill>
                  <a:srgbClr val="9F2743"/>
                </a:solidFill>
                <a:latin typeface="Play"/>
                <a:ea typeface="Play"/>
                <a:cs typeface="Play"/>
                <a:sym typeface="Play"/>
              </a:rPr>
            </a:br>
            <a:br>
              <a:rPr b="1" lang="en-US" sz="3200">
                <a:solidFill>
                  <a:srgbClr val="9F2743"/>
                </a:solidFill>
                <a:latin typeface="Play"/>
                <a:ea typeface="Play"/>
                <a:cs typeface="Play"/>
                <a:sym typeface="Play"/>
              </a:rPr>
            </a:br>
            <a:r>
              <a:rPr b="1" lang="en-US" sz="3200">
                <a:solidFill>
                  <a:srgbClr val="9F2743"/>
                </a:solidFill>
                <a:latin typeface="Play"/>
                <a:ea typeface="Play"/>
                <a:cs typeface="Play"/>
                <a:sym typeface="Play"/>
              </a:rPr>
              <a:t>Questions? </a:t>
            </a:r>
            <a:br>
              <a:rPr b="1" lang="en-US" sz="3200">
                <a:solidFill>
                  <a:srgbClr val="9F2743"/>
                </a:solidFill>
                <a:latin typeface="Play"/>
                <a:ea typeface="Play"/>
                <a:cs typeface="Play"/>
                <a:sym typeface="Play"/>
              </a:rPr>
            </a:br>
            <a:br>
              <a:rPr b="1" lang="en-US" sz="3200">
                <a:solidFill>
                  <a:srgbClr val="9F2743"/>
                </a:solidFill>
                <a:latin typeface="Play"/>
                <a:ea typeface="Play"/>
                <a:cs typeface="Play"/>
                <a:sym typeface="Play"/>
              </a:rPr>
            </a:br>
            <a:endParaRPr b="1" sz="3200">
              <a:solidFill>
                <a:srgbClr val="9F2743"/>
              </a:solidFill>
              <a:latin typeface="Play"/>
              <a:ea typeface="Play"/>
              <a:cs typeface="Play"/>
              <a:sym typeface="Play"/>
            </a:endParaRPr>
          </a:p>
        </p:txBody>
      </p:sp>
      <p:sp>
        <p:nvSpPr>
          <p:cNvPr id="366" name="Google Shape;366;p24"/>
          <p:cNvSpPr txBox="1"/>
          <p:nvPr>
            <p:ph idx="1" type="body"/>
          </p:nvPr>
        </p:nvSpPr>
        <p:spPr>
          <a:xfrm>
            <a:off x="761802" y="2743200"/>
            <a:ext cx="4646905" cy="3613149"/>
          </a:xfrm>
          <a:prstGeom prst="rect">
            <a:avLst/>
          </a:prstGeom>
          <a:noFill/>
          <a:ln>
            <a:noFill/>
          </a:ln>
        </p:spPr>
        <p:txBody>
          <a:bodyPr anchorCtr="0" anchor="ctr"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pic>
        <p:nvPicPr>
          <p:cNvPr descr="A large building with columns and a lawn&#10;&#10;Description automatically generated" id="367" name="Google Shape;367;p24"/>
          <p:cNvPicPr preferRelativeResize="0"/>
          <p:nvPr/>
        </p:nvPicPr>
        <p:blipFill rotWithShape="1">
          <a:blip r:embed="rId3">
            <a:alphaModFix/>
          </a:blip>
          <a:srcRect b="0" l="0" r="0" t="0"/>
          <a:stretch/>
        </p:blipFill>
        <p:spPr>
          <a:xfrm>
            <a:off x="6096000" y="1"/>
            <a:ext cx="6102825"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400"/>
              <a:buFont typeface="Play"/>
              <a:buNone/>
            </a:pPr>
            <a:r>
              <a:rPr b="1" lang="en-US">
                <a:solidFill>
                  <a:srgbClr val="9F2743"/>
                </a:solidFill>
                <a:latin typeface="Play"/>
                <a:ea typeface="Play"/>
                <a:cs typeface="Play"/>
                <a:sym typeface="Play"/>
              </a:rPr>
              <a:t>Talladega College Academic Excellence</a:t>
            </a:r>
            <a:endParaRPr/>
          </a:p>
        </p:txBody>
      </p:sp>
      <p:sp>
        <p:nvSpPr>
          <p:cNvPr id="113" name="Google Shape;11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185897" lvl="0" marL="228600" rtl="0" algn="l">
              <a:lnSpc>
                <a:spcPct val="115000"/>
              </a:lnSpc>
              <a:spcBef>
                <a:spcPts val="0"/>
              </a:spcBef>
              <a:spcAft>
                <a:spcPts val="0"/>
              </a:spcAft>
              <a:buClr>
                <a:schemeClr val="dk1"/>
              </a:buClr>
              <a:buSzPct val="100000"/>
              <a:buFont typeface="Open Sans"/>
              <a:buChar char="•"/>
            </a:pPr>
            <a:r>
              <a:rPr lang="en-US" sz="3404">
                <a:latin typeface="Open Sans"/>
                <a:ea typeface="Open Sans"/>
                <a:cs typeface="Open Sans"/>
                <a:sym typeface="Open Sans"/>
              </a:rPr>
              <a:t>We have dedicated the past two years to building a strong faculty. We now have a group of excellent deans. We will announce some restructuring over the next month to make the best use of the skills and talents of all of our outstanding faculty and administrators in Academic Affairs.  </a:t>
            </a:r>
            <a:endParaRPr sz="3404">
              <a:latin typeface="Open Sans"/>
              <a:ea typeface="Open Sans"/>
              <a:cs typeface="Open Sans"/>
              <a:sym typeface="Open Sans"/>
            </a:endParaRPr>
          </a:p>
          <a:p>
            <a:pPr indent="-185897" lvl="0" marL="228600" rtl="0" algn="l">
              <a:lnSpc>
                <a:spcPct val="115000"/>
              </a:lnSpc>
              <a:spcBef>
                <a:spcPts val="1000"/>
              </a:spcBef>
              <a:spcAft>
                <a:spcPts val="0"/>
              </a:spcAft>
              <a:buClr>
                <a:schemeClr val="dk1"/>
              </a:buClr>
              <a:buSzPct val="100000"/>
              <a:buFont typeface="Open Sans"/>
              <a:buChar char="•"/>
            </a:pPr>
            <a:r>
              <a:rPr lang="en-US" sz="3404">
                <a:latin typeface="Open Sans"/>
                <a:ea typeface="Open Sans"/>
                <a:cs typeface="Open Sans"/>
                <a:sym typeface="Open Sans"/>
              </a:rPr>
              <a:t>Accreditation report due to Southern Association of Colleges and Schools Commission on Colleges (SACSCOC) in 2025. We received reaccreditation in 2020 with no problems and are on track for 2025. </a:t>
            </a:r>
            <a:endParaRPr sz="3404">
              <a:latin typeface="Open Sans"/>
              <a:ea typeface="Open Sans"/>
              <a:cs typeface="Open Sans"/>
              <a:sym typeface="Open Sans"/>
            </a:endParaRPr>
          </a:p>
          <a:p>
            <a:pPr indent="-185897" lvl="0" marL="228600" rtl="0" algn="l">
              <a:lnSpc>
                <a:spcPct val="115000"/>
              </a:lnSpc>
              <a:spcBef>
                <a:spcPts val="1000"/>
              </a:spcBef>
              <a:spcAft>
                <a:spcPts val="0"/>
              </a:spcAft>
              <a:buSzPct val="100000"/>
              <a:buFont typeface="Open Sans"/>
              <a:buChar char="•"/>
            </a:pPr>
            <a:r>
              <a:rPr lang="en-US" sz="3404">
                <a:latin typeface="Open Sans"/>
                <a:ea typeface="Open Sans"/>
                <a:cs typeface="Open Sans"/>
                <a:sym typeface="Open Sans"/>
              </a:rPr>
              <a:t>We</a:t>
            </a:r>
            <a:r>
              <a:rPr lang="en-US" sz="3404">
                <a:latin typeface="Open Sans"/>
                <a:ea typeface="Open Sans"/>
                <a:cs typeface="Open Sans"/>
                <a:sym typeface="Open Sans"/>
              </a:rPr>
              <a:t> launched the Dr. Jewel Plummer Cobb Honors Program in 2023, with the goal of providing a dedicated space for high-achieving students to enhance their academic pursuits. The program aims to offer increased opportunities for academic advancement, fostering a more rigorous learning environment, and expanding the intellectual horizons of its participants through an enriched curriculum.</a:t>
            </a:r>
            <a:endParaRPr>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4"/>
          <p:cNvSpPr/>
          <p:nvPr/>
        </p:nvSpPr>
        <p:spPr>
          <a:xfrm>
            <a:off x="-1"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9" name="Google Shape;119;p4"/>
          <p:cNvSpPr/>
          <p:nvPr/>
        </p:nvSpPr>
        <p:spPr>
          <a:xfrm>
            <a:off x="1" y="0"/>
            <a:ext cx="8522446" cy="2285999"/>
          </a:xfrm>
          <a:prstGeom prst="rect">
            <a:avLst/>
          </a:prstGeom>
          <a:solidFill>
            <a:schemeClr val="lt1"/>
          </a:solidFill>
          <a:ln>
            <a:noFill/>
          </a:ln>
          <a:effectLst>
            <a:outerShdw blurRad="596900" sx="90000" rotWithShape="0" algn="t" dir="7140000" dist="304800" sy="90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p4"/>
          <p:cNvSpPr txBox="1"/>
          <p:nvPr>
            <p:ph type="title"/>
          </p:nvPr>
        </p:nvSpPr>
        <p:spPr>
          <a:xfrm>
            <a:off x="234176" y="350196"/>
            <a:ext cx="5174531" cy="16245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3600"/>
              <a:buFont typeface="Play"/>
              <a:buNone/>
            </a:pPr>
            <a:r>
              <a:rPr b="1" lang="en-US" sz="3600">
                <a:solidFill>
                  <a:srgbClr val="9F2743"/>
                </a:solidFill>
                <a:latin typeface="Play"/>
                <a:ea typeface="Play"/>
                <a:cs typeface="Play"/>
                <a:sym typeface="Play"/>
              </a:rPr>
              <a:t>Talladega College Academic Excellence</a:t>
            </a:r>
            <a:endParaRPr sz="3600">
              <a:solidFill>
                <a:srgbClr val="9F2743"/>
              </a:solidFill>
            </a:endParaRPr>
          </a:p>
        </p:txBody>
      </p:sp>
      <p:sp>
        <p:nvSpPr>
          <p:cNvPr id="121" name="Google Shape;121;p4"/>
          <p:cNvSpPr txBox="1"/>
          <p:nvPr>
            <p:ph idx="1" type="body"/>
          </p:nvPr>
        </p:nvSpPr>
        <p:spPr>
          <a:xfrm>
            <a:off x="234176" y="2464420"/>
            <a:ext cx="5687122" cy="3891929"/>
          </a:xfrm>
          <a:prstGeom prst="rect">
            <a:avLst/>
          </a:prstGeom>
          <a:noFill/>
          <a:ln>
            <a:noFill/>
          </a:ln>
        </p:spPr>
        <p:txBody>
          <a:bodyPr anchorCtr="0" anchor="ctr"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1800"/>
              <a:buChar char="•"/>
            </a:pPr>
            <a:r>
              <a:rPr lang="en-US" sz="1800">
                <a:latin typeface="Open Sans"/>
                <a:ea typeface="Open Sans"/>
                <a:cs typeface="Open Sans"/>
                <a:sym typeface="Open Sans"/>
              </a:rPr>
              <a:t>The Department of Defense recognizes Talladega College as a National Center for Academic Excellence in Cybersecurity. By a unanimous vote of the Board of Trustees, the Center was renamed the Essye B. Miller Center for Academic Excellence in Cybersecurity.</a:t>
            </a:r>
            <a:endParaRPr/>
          </a:p>
          <a:p>
            <a:pPr indent="-228600" lvl="0" marL="228600" rtl="0" algn="l">
              <a:lnSpc>
                <a:spcPct val="90000"/>
              </a:lnSpc>
              <a:spcBef>
                <a:spcPts val="1000"/>
              </a:spcBef>
              <a:spcAft>
                <a:spcPts val="0"/>
              </a:spcAft>
              <a:buClr>
                <a:schemeClr val="dk1"/>
              </a:buClr>
              <a:buSzPts val="1800"/>
              <a:buChar char="•"/>
            </a:pPr>
            <a:r>
              <a:rPr lang="en-US" sz="1800">
                <a:latin typeface="Open Sans"/>
                <a:ea typeface="Open Sans"/>
                <a:cs typeface="Open Sans"/>
                <a:sym typeface="Open Sans"/>
              </a:rPr>
              <a:t>In final stages of approving third master’s degree program—in criminal justice.</a:t>
            </a:r>
            <a:endParaRPr/>
          </a:p>
          <a:p>
            <a:pPr indent="-228600" lvl="0" marL="228600" rtl="0" algn="l">
              <a:lnSpc>
                <a:spcPct val="90000"/>
              </a:lnSpc>
              <a:spcBef>
                <a:spcPts val="1000"/>
              </a:spcBef>
              <a:spcAft>
                <a:spcPts val="0"/>
              </a:spcAft>
              <a:buClr>
                <a:schemeClr val="dk1"/>
              </a:buClr>
              <a:buSzPts val="1800"/>
              <a:buChar char="•"/>
            </a:pPr>
            <a:r>
              <a:rPr lang="en-US" sz="1800">
                <a:latin typeface="Open Sans"/>
                <a:ea typeface="Open Sans"/>
                <a:cs typeface="Open Sans"/>
                <a:sym typeface="Open Sans"/>
              </a:rPr>
              <a:t>Students completed research internships at Montclair University, Vanderbilt University, and Sandia National Laboratories.</a:t>
            </a:r>
            <a:endParaRPr/>
          </a:p>
          <a:p>
            <a:pPr indent="-228600" lvl="0" marL="228600" rtl="0" algn="l">
              <a:lnSpc>
                <a:spcPct val="90000"/>
              </a:lnSpc>
              <a:spcBef>
                <a:spcPts val="1000"/>
              </a:spcBef>
              <a:spcAft>
                <a:spcPts val="0"/>
              </a:spcAft>
              <a:buClr>
                <a:schemeClr val="dk1"/>
              </a:buClr>
              <a:buSzPts val="1800"/>
              <a:buChar char="•"/>
            </a:pPr>
            <a:r>
              <a:rPr lang="en-US" sz="1800">
                <a:latin typeface="Open Sans"/>
                <a:ea typeface="Open Sans"/>
                <a:cs typeface="Open Sans"/>
                <a:sym typeface="Open Sans"/>
              </a:rPr>
              <a:t>Twenty students attended the HBCU Pre-Law Summit in Washington, D.C.</a:t>
            </a:r>
            <a:endParaRPr/>
          </a:p>
          <a:p>
            <a:pPr indent="-228600" lvl="0" marL="228600" rtl="0" algn="l">
              <a:lnSpc>
                <a:spcPct val="90000"/>
              </a:lnSpc>
              <a:spcBef>
                <a:spcPts val="1000"/>
              </a:spcBef>
              <a:spcAft>
                <a:spcPts val="0"/>
              </a:spcAft>
              <a:buClr>
                <a:schemeClr val="dk1"/>
              </a:buClr>
              <a:buSzPts val="1800"/>
              <a:buChar char="•"/>
            </a:pPr>
            <a:r>
              <a:rPr lang="en-US" sz="1800">
                <a:latin typeface="Open Sans"/>
                <a:ea typeface="Open Sans"/>
                <a:cs typeface="Open Sans"/>
                <a:sym typeface="Open Sans"/>
              </a:rPr>
              <a:t>Eighteen students (shown here) attended the Get in the Game Conference in Baltimore, MD.</a:t>
            </a:r>
            <a:endParaRPr sz="1800">
              <a:latin typeface="Open Sans"/>
              <a:ea typeface="Open Sans"/>
              <a:cs typeface="Open Sans"/>
              <a:sym typeface="Open Sans"/>
            </a:endParaRPr>
          </a:p>
          <a:p>
            <a:pPr indent="-127000" lvl="0" marL="228600" rtl="0" algn="l">
              <a:lnSpc>
                <a:spcPct val="90000"/>
              </a:lnSpc>
              <a:spcBef>
                <a:spcPts val="1000"/>
              </a:spcBef>
              <a:spcAft>
                <a:spcPts val="0"/>
              </a:spcAft>
              <a:buClr>
                <a:schemeClr val="dk1"/>
              </a:buClr>
              <a:buSzPts val="1600"/>
              <a:buNone/>
            </a:pPr>
            <a:r>
              <a:t/>
            </a:r>
            <a:endParaRPr sz="1600"/>
          </a:p>
        </p:txBody>
      </p:sp>
      <p:pic>
        <p:nvPicPr>
          <p:cNvPr descr="A group of people posing for a photo&#10;&#10;Description automatically generated" id="122" name="Google Shape;122;p4"/>
          <p:cNvPicPr preferRelativeResize="0"/>
          <p:nvPr/>
        </p:nvPicPr>
        <p:blipFill rotWithShape="1">
          <a:blip r:embed="rId3">
            <a:alphaModFix/>
          </a:blip>
          <a:srcRect b="-2" l="0" r="0" t="0"/>
          <a:stretch/>
        </p:blipFill>
        <p:spPr>
          <a:xfrm>
            <a:off x="6096000" y="1"/>
            <a:ext cx="6102825"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ae697e3430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129" name="Google Shape;129;g2ae697e3430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sp>
        <p:nvSpPr>
          <p:cNvPr id="130" name="Google Shape;130;g2ae697e3430_0_0"/>
          <p:cNvSpPr/>
          <p:nvPr/>
        </p:nvSpPr>
        <p:spPr>
          <a:xfrm>
            <a:off x="-1"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 name="Google Shape;131;g2ae697e3430_0_0"/>
          <p:cNvSpPr/>
          <p:nvPr/>
        </p:nvSpPr>
        <p:spPr>
          <a:xfrm>
            <a:off x="1" y="0"/>
            <a:ext cx="8522400" cy="2286000"/>
          </a:xfrm>
          <a:prstGeom prst="rect">
            <a:avLst/>
          </a:prstGeom>
          <a:solidFill>
            <a:srgbClr val="FFFFFF"/>
          </a:solidFill>
          <a:ln>
            <a:noFill/>
          </a:ln>
          <a:effectLst>
            <a:outerShdw blurRad="596900" sx="90000" rotWithShape="0" algn="t" dir="7140000" dist="304800" sy="90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 name="Google Shape;132;g2ae697e3430_0_0"/>
          <p:cNvSpPr txBox="1"/>
          <p:nvPr/>
        </p:nvSpPr>
        <p:spPr>
          <a:xfrm>
            <a:off x="234176" y="350196"/>
            <a:ext cx="5174400" cy="1624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9F2743"/>
                </a:solidFill>
                <a:latin typeface="Play"/>
                <a:ea typeface="Play"/>
                <a:cs typeface="Play"/>
                <a:sym typeface="Play"/>
              </a:rPr>
              <a:t>Talladega College Academic Excellence</a:t>
            </a:r>
            <a:endParaRPr b="0" i="0" sz="3600" u="none" cap="none" strike="noStrike">
              <a:solidFill>
                <a:srgbClr val="9F2743"/>
              </a:solidFill>
              <a:latin typeface="Calibri"/>
              <a:ea typeface="Calibri"/>
              <a:cs typeface="Calibri"/>
              <a:sym typeface="Calibri"/>
            </a:endParaRPr>
          </a:p>
        </p:txBody>
      </p:sp>
      <p:sp>
        <p:nvSpPr>
          <p:cNvPr id="133" name="Google Shape;133;g2ae697e3430_0_0"/>
          <p:cNvSpPr txBox="1"/>
          <p:nvPr/>
        </p:nvSpPr>
        <p:spPr>
          <a:xfrm>
            <a:off x="234176" y="2464420"/>
            <a:ext cx="5687100" cy="38919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Open Sans"/>
                <a:ea typeface="Open Sans"/>
                <a:cs typeface="Open Sans"/>
                <a:sym typeface="Open Sans"/>
              </a:rPr>
              <a:t>The Esports team successfully competed against Faulkner University at InfoComm 2023 in Orlando, Florida. Esports is just one of many competitions our students can excel at through our Intercollegiate Academics program. </a:t>
            </a:r>
            <a:endParaRPr b="0" i="0" sz="2400" u="none" cap="none" strike="noStrike">
              <a:solidFill>
                <a:srgbClr val="000000"/>
              </a:solidFill>
              <a:latin typeface="Calibri"/>
              <a:ea typeface="Calibri"/>
              <a:cs typeface="Calibri"/>
              <a:sym typeface="Calibri"/>
            </a:endParaRPr>
          </a:p>
        </p:txBody>
      </p:sp>
      <p:pic>
        <p:nvPicPr>
          <p:cNvPr descr="A group of people standing in a room&#10;&#10;Description automatically generated" id="134" name="Google Shape;134;g2ae697e3430_0_0"/>
          <p:cNvPicPr preferRelativeResize="0"/>
          <p:nvPr/>
        </p:nvPicPr>
        <p:blipFill rotWithShape="1">
          <a:blip r:embed="rId3">
            <a:alphaModFix/>
          </a:blip>
          <a:srcRect b="0" l="0" r="0" t="0"/>
          <a:stretch/>
        </p:blipFill>
        <p:spPr>
          <a:xfrm>
            <a:off x="6270704" y="527049"/>
            <a:ext cx="7772401" cy="5829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5"/>
          <p:cNvSpPr txBox="1"/>
          <p:nvPr>
            <p:ph type="title"/>
          </p:nvPr>
        </p:nvSpPr>
        <p:spPr>
          <a:xfrm>
            <a:off x="481013" y="3752849"/>
            <a:ext cx="3742969" cy="24526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000"/>
              <a:buFont typeface="Play"/>
              <a:buNone/>
            </a:pPr>
            <a:r>
              <a:rPr b="1" lang="en-US" sz="4000">
                <a:solidFill>
                  <a:srgbClr val="9F2743"/>
                </a:solidFill>
                <a:latin typeface="Play"/>
                <a:ea typeface="Play"/>
                <a:cs typeface="Play"/>
                <a:sym typeface="Play"/>
              </a:rPr>
              <a:t>Talladega College Academic Excellence</a:t>
            </a:r>
            <a:endParaRPr/>
          </a:p>
        </p:txBody>
      </p:sp>
      <p:pic>
        <p:nvPicPr>
          <p:cNvPr descr="A group of people standing in front of a wall with balloons&#10;&#10;Description automatically generated" id="140" name="Google Shape;140;p5"/>
          <p:cNvPicPr preferRelativeResize="0"/>
          <p:nvPr>
            <p:ph idx="2" type="body"/>
          </p:nvPr>
        </p:nvPicPr>
        <p:blipFill rotWithShape="1">
          <a:blip r:embed="rId3">
            <a:alphaModFix/>
          </a:blip>
          <a:srcRect b="0" l="0" r="0" t="0"/>
          <a:stretch/>
        </p:blipFill>
        <p:spPr>
          <a:xfrm>
            <a:off x="0" y="42246"/>
            <a:ext cx="12191980" cy="3710603"/>
          </a:xfrm>
          <a:prstGeom prst="rect">
            <a:avLst/>
          </a:prstGeom>
          <a:noFill/>
          <a:ln>
            <a:noFill/>
          </a:ln>
        </p:spPr>
      </p:pic>
      <p:sp>
        <p:nvSpPr>
          <p:cNvPr id="141" name="Google Shape;141;p5"/>
          <p:cNvSpPr txBox="1"/>
          <p:nvPr>
            <p:ph idx="1" type="body"/>
          </p:nvPr>
        </p:nvSpPr>
        <p:spPr>
          <a:xfrm>
            <a:off x="4223982" y="4210050"/>
            <a:ext cx="7485413" cy="2494922"/>
          </a:xfrm>
          <a:prstGeom prst="rect">
            <a:avLst/>
          </a:prstGeom>
          <a:noFill/>
          <a:ln>
            <a:noFill/>
          </a:ln>
        </p:spPr>
        <p:txBody>
          <a:bodyPr anchorCtr="0" anchor="ctr" bIns="45700" lIns="91425" spcFirstLastPara="1" rIns="91425" wrap="square" tIns="45700">
            <a:normAutofit fontScale="92500" lnSpcReduction="10000"/>
          </a:bodyPr>
          <a:lstStyle/>
          <a:p>
            <a:pPr indent="-228631" lvl="0" marL="228600" rtl="0" algn="l">
              <a:lnSpc>
                <a:spcPct val="90000"/>
              </a:lnSpc>
              <a:spcBef>
                <a:spcPts val="0"/>
              </a:spcBef>
              <a:spcAft>
                <a:spcPts val="0"/>
              </a:spcAft>
              <a:buClr>
                <a:schemeClr val="dk1"/>
              </a:buClr>
              <a:buSzPct val="100000"/>
              <a:buChar char="•"/>
            </a:pPr>
            <a:r>
              <a:rPr lang="en-US" sz="1700">
                <a:latin typeface="Open Sans"/>
                <a:ea typeface="Open Sans"/>
                <a:cs typeface="Open Sans"/>
                <a:sym typeface="Open Sans"/>
              </a:rPr>
              <a:t>Sixteen business administration students completed internships during the spring and summer with government agencies and corporations in Alabama, Florida, Georgia, Texas, and Puerto Rico.</a:t>
            </a:r>
            <a:endParaRPr/>
          </a:p>
          <a:p>
            <a:pPr indent="-228631" lvl="0" marL="228600" rtl="0" algn="l">
              <a:lnSpc>
                <a:spcPct val="90000"/>
              </a:lnSpc>
              <a:spcBef>
                <a:spcPts val="1000"/>
              </a:spcBef>
              <a:spcAft>
                <a:spcPts val="0"/>
              </a:spcAft>
              <a:buClr>
                <a:schemeClr val="dk1"/>
              </a:buClr>
              <a:buSzPct val="100000"/>
              <a:buChar char="•"/>
            </a:pPr>
            <a:r>
              <a:rPr lang="en-US" sz="1700">
                <a:latin typeface="Open Sans"/>
                <a:ea typeface="Open Sans"/>
                <a:cs typeface="Open Sans"/>
                <a:sym typeface="Open Sans"/>
              </a:rPr>
              <a:t>Coding, networking, building end-to-end web applications, and mock interviews are all part of the Hackathons that students have participated in this year—including HackHarvard and the BeSmart Hackathon. </a:t>
            </a:r>
            <a:endParaRPr/>
          </a:p>
          <a:p>
            <a:pPr indent="-228631" lvl="0" marL="228600" rtl="0" algn="l">
              <a:lnSpc>
                <a:spcPct val="90000"/>
              </a:lnSpc>
              <a:spcBef>
                <a:spcPts val="1000"/>
              </a:spcBef>
              <a:spcAft>
                <a:spcPts val="0"/>
              </a:spcAft>
              <a:buClr>
                <a:schemeClr val="dk1"/>
              </a:buClr>
              <a:buSzPct val="100000"/>
              <a:buChar char="•"/>
            </a:pPr>
            <a:r>
              <a:rPr b="0" i="0" lang="en-US" sz="1700" u="none" strike="noStrike">
                <a:latin typeface="Open Sans"/>
                <a:ea typeface="Open Sans"/>
                <a:cs typeface="Open Sans"/>
                <a:sym typeface="Open Sans"/>
              </a:rPr>
              <a:t>Jevon Tatum and Carl White III took second place at the recent HBCU Business Pitch Competition during the Magic City Classic. The pair pitched Movespot, a business idea by White and Seth Asra. The pitch beat seven other teams in the final phase, winning a $5,000 prize.</a:t>
            </a:r>
            <a:endParaRPr sz="1700">
              <a:latin typeface="Open Sans"/>
              <a:ea typeface="Open Sans"/>
              <a:cs typeface="Open Sans"/>
              <a:sym typeface="Open Sans"/>
            </a:endParaRPr>
          </a:p>
          <a:p>
            <a:pPr indent="-134620" lvl="0" marL="228600" rtl="0" algn="l">
              <a:lnSpc>
                <a:spcPct val="90000"/>
              </a:lnSpc>
              <a:spcBef>
                <a:spcPts val="1000"/>
              </a:spcBef>
              <a:spcAft>
                <a:spcPts val="0"/>
              </a:spcAft>
              <a:buClr>
                <a:schemeClr val="dk1"/>
              </a:buClr>
              <a:buSzPct val="100000"/>
              <a:buNone/>
            </a:pPr>
            <a:r>
              <a:t/>
            </a:r>
            <a:endParaRPr sz="1600">
              <a:latin typeface="Open Sans"/>
              <a:ea typeface="Open Sans"/>
              <a:cs typeface="Open Sans"/>
              <a:sym typeface="Open Sans"/>
            </a:endParaRPr>
          </a:p>
          <a:p>
            <a:pPr indent="-140525" lvl="0" marL="228600" rtl="0" algn="l">
              <a:lnSpc>
                <a:spcPct val="90000"/>
              </a:lnSpc>
              <a:spcBef>
                <a:spcPts val="1000"/>
              </a:spcBef>
              <a:spcAft>
                <a:spcPts val="0"/>
              </a:spcAft>
              <a:buClr>
                <a:schemeClr val="dk1"/>
              </a:buClr>
              <a:buSzPct val="100000"/>
              <a:buNone/>
            </a:pPr>
            <a:r>
              <a:t/>
            </a:r>
            <a:endParaRPr sz="1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7" name="Google Shape;147;p6"/>
          <p:cNvSpPr txBox="1"/>
          <p:nvPr>
            <p:ph type="title"/>
          </p:nvPr>
        </p:nvSpPr>
        <p:spPr>
          <a:xfrm>
            <a:off x="1136397" y="502020"/>
            <a:ext cx="6352974" cy="164297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9F2743"/>
              </a:buClr>
              <a:buSzPts val="4000"/>
              <a:buFont typeface="Play"/>
              <a:buNone/>
            </a:pPr>
            <a:r>
              <a:rPr b="1" lang="en-US" sz="4000">
                <a:solidFill>
                  <a:srgbClr val="9F2743"/>
                </a:solidFill>
                <a:latin typeface="Play"/>
                <a:ea typeface="Play"/>
                <a:cs typeface="Play"/>
                <a:sym typeface="Play"/>
              </a:rPr>
              <a:t>Partnership with the Smithsonian Announced</a:t>
            </a:r>
            <a:endParaRPr/>
          </a:p>
        </p:txBody>
      </p:sp>
      <p:sp>
        <p:nvSpPr>
          <p:cNvPr id="148" name="Google Shape;148;p6"/>
          <p:cNvSpPr txBox="1"/>
          <p:nvPr>
            <p:ph idx="1" type="body"/>
          </p:nvPr>
        </p:nvSpPr>
        <p:spPr>
          <a:xfrm>
            <a:off x="1144923" y="2405894"/>
            <a:ext cx="5315189" cy="35350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latin typeface="Open Sans"/>
                <a:ea typeface="Open Sans"/>
                <a:cs typeface="Open Sans"/>
                <a:sym typeface="Open Sans"/>
              </a:rPr>
              <a:t>To increase awareness of and share the significant six Amistad murals, Talladega College and the </a:t>
            </a:r>
            <a:r>
              <a:rPr lang="en-US" sz="2000">
                <a:latin typeface="Open Sans"/>
                <a:ea typeface="Open Sans"/>
                <a:cs typeface="Open Sans"/>
                <a:sym typeface="Open Sans"/>
              </a:rPr>
              <a:t>Smithsonian American Art Museum</a:t>
            </a:r>
            <a:r>
              <a:rPr lang="en-US" sz="2000">
                <a:latin typeface="Open Sans"/>
                <a:ea typeface="Open Sans"/>
                <a:cs typeface="Open Sans"/>
                <a:sym typeface="Open Sans"/>
              </a:rPr>
              <a:t> (</a:t>
            </a:r>
            <a:r>
              <a:rPr lang="en-US" sz="2000">
                <a:latin typeface="Open Sans"/>
                <a:ea typeface="Open Sans"/>
                <a:cs typeface="Open Sans"/>
                <a:sym typeface="Open Sans"/>
              </a:rPr>
              <a:t>SAAM</a:t>
            </a:r>
            <a:r>
              <a:rPr lang="en-US" sz="2000">
                <a:latin typeface="Open Sans"/>
                <a:ea typeface="Open Sans"/>
                <a:cs typeface="Open Sans"/>
                <a:sym typeface="Open Sans"/>
              </a:rPr>
              <a:t>) signed an MOU as part of the HBCU Digital Art Project.</a:t>
            </a:r>
            <a:endParaRPr/>
          </a:p>
        </p:txBody>
      </p:sp>
      <p:sp>
        <p:nvSpPr>
          <p:cNvPr id="149" name="Google Shape;149;p6"/>
          <p:cNvSpPr/>
          <p:nvPr/>
        </p:nvSpPr>
        <p:spPr>
          <a:xfrm flipH="1" rot="10800000">
            <a:off x="8123333" y="-5"/>
            <a:ext cx="4092521" cy="6858000"/>
          </a:xfrm>
          <a:prstGeom prst="rect">
            <a:avLst/>
          </a:prstGeom>
          <a:gradFill>
            <a:gsLst>
              <a:gs pos="0">
                <a:srgbClr val="000000">
                  <a:alpha val="93333"/>
                </a:srgbClr>
              </a:gs>
              <a:gs pos="8000">
                <a:srgbClr val="000000">
                  <a:alpha val="93333"/>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0" name="Google Shape;150;p6"/>
          <p:cNvSpPr/>
          <p:nvPr/>
        </p:nvSpPr>
        <p:spPr>
          <a:xfrm flipH="1" rot="10800000">
            <a:off x="8123333" y="-2"/>
            <a:ext cx="4092521" cy="6400369"/>
          </a:xfrm>
          <a:prstGeom prst="rect">
            <a:avLst/>
          </a:prstGeom>
          <a:gradFill>
            <a:gsLst>
              <a:gs pos="0">
                <a:srgbClr val="1F3864">
                  <a:alpha val="0"/>
                </a:srgbClr>
              </a:gs>
              <a:gs pos="31000">
                <a:srgbClr val="1F3864">
                  <a:alpha val="0"/>
                </a:srgbClr>
              </a:gs>
              <a:gs pos="100000">
                <a:srgbClr val="1F3864">
                  <a:alpha val="25490"/>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p6"/>
          <p:cNvSpPr/>
          <p:nvPr/>
        </p:nvSpPr>
        <p:spPr>
          <a:xfrm flipH="1" rot="10800000">
            <a:off x="8123333" y="-22"/>
            <a:ext cx="4068667" cy="6400389"/>
          </a:xfrm>
          <a:prstGeom prst="rect">
            <a:avLst/>
          </a:prstGeom>
          <a:gradFill>
            <a:gsLst>
              <a:gs pos="0">
                <a:srgbClr val="4472C4">
                  <a:alpha val="0"/>
                </a:srgbClr>
              </a:gs>
              <a:gs pos="72000">
                <a:srgbClr val="000000">
                  <a:alpha val="20392"/>
                </a:srgbClr>
              </a:gs>
              <a:gs pos="100000">
                <a:srgbClr val="000000">
                  <a:alpha val="20392"/>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p6"/>
          <p:cNvSpPr/>
          <p:nvPr/>
        </p:nvSpPr>
        <p:spPr>
          <a:xfrm flipH="1" rot="10800000">
            <a:off x="8123333" y="-10"/>
            <a:ext cx="3611467" cy="6857997"/>
          </a:xfrm>
          <a:prstGeom prst="rect">
            <a:avLst/>
          </a:prstGeom>
          <a:gradFill>
            <a:gsLst>
              <a:gs pos="0">
                <a:srgbClr val="4472C4">
                  <a:alpha val="0"/>
                </a:srgbClr>
              </a:gs>
              <a:gs pos="93000">
                <a:srgbClr val="000000">
                  <a:alpha val="28235"/>
                </a:srgbClr>
              </a:gs>
              <a:gs pos="100000">
                <a:srgbClr val="000000">
                  <a:alpha val="2823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oup of people signing a document&#10;&#10;Description automatically generated" id="153" name="Google Shape;153;p6"/>
          <p:cNvPicPr preferRelativeResize="0"/>
          <p:nvPr>
            <p:ph idx="2" type="body"/>
          </p:nvPr>
        </p:nvPicPr>
        <p:blipFill rotWithShape="1">
          <a:blip r:embed="rId3">
            <a:alphaModFix/>
          </a:blip>
          <a:srcRect b="0" l="0" r="0" t="0"/>
          <a:stretch/>
        </p:blipFill>
        <p:spPr>
          <a:xfrm>
            <a:off x="7075967" y="2026966"/>
            <a:ext cx="4170530" cy="2835960"/>
          </a:xfrm>
          <a:prstGeom prst="rect">
            <a:avLst/>
          </a:prstGeom>
          <a:noFill/>
          <a:ln>
            <a:noFill/>
          </a:ln>
        </p:spPr>
      </p:pic>
      <p:pic>
        <p:nvPicPr>
          <p:cNvPr id="154" name="Google Shape;154;p6"/>
          <p:cNvPicPr preferRelativeResize="0"/>
          <p:nvPr/>
        </p:nvPicPr>
        <p:blipFill>
          <a:blip r:embed="rId4">
            <a:alphaModFix/>
          </a:blip>
          <a:stretch>
            <a:fillRect/>
          </a:stretch>
        </p:blipFill>
        <p:spPr>
          <a:xfrm>
            <a:off x="10125875" y="6180425"/>
            <a:ext cx="1525674" cy="496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oup of people posing for a photo&#10;&#10;Description automatically generated" id="160" name="Google Shape;160;p7"/>
          <p:cNvPicPr preferRelativeResize="0"/>
          <p:nvPr/>
        </p:nvPicPr>
        <p:blipFill rotWithShape="1">
          <a:blip r:embed="rId3">
            <a:alphaModFix/>
          </a:blip>
          <a:srcRect b="0" l="0" r="0" t="0"/>
          <a:stretch/>
        </p:blipFill>
        <p:spPr>
          <a:xfrm>
            <a:off x="-407874" y="10"/>
            <a:ext cx="9669643" cy="6857989"/>
          </a:xfrm>
          <a:prstGeom prst="rect">
            <a:avLst/>
          </a:prstGeom>
          <a:noFill/>
          <a:ln>
            <a:noFill/>
          </a:ln>
        </p:spPr>
      </p:pic>
      <p:sp>
        <p:nvSpPr>
          <p:cNvPr id="161" name="Google Shape;161;p7"/>
          <p:cNvSpPr/>
          <p:nvPr/>
        </p:nvSpPr>
        <p:spPr>
          <a:xfrm flipH="1">
            <a:off x="5125019" y="0"/>
            <a:ext cx="7066978" cy="68580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2" name="Google Shape;162;p7"/>
          <p:cNvSpPr txBox="1"/>
          <p:nvPr>
            <p:ph type="title"/>
          </p:nvPr>
        </p:nvSpPr>
        <p:spPr>
          <a:xfrm>
            <a:off x="7531610" y="365125"/>
            <a:ext cx="4198428"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F2743"/>
              </a:buClr>
              <a:buSzPts val="4000"/>
              <a:buFont typeface="Play"/>
              <a:buNone/>
            </a:pPr>
            <a:r>
              <a:rPr b="1" lang="en-US" sz="4000">
                <a:solidFill>
                  <a:srgbClr val="9F2743"/>
                </a:solidFill>
                <a:latin typeface="Play"/>
                <a:ea typeface="Play"/>
                <a:cs typeface="Play"/>
                <a:sym typeface="Play"/>
              </a:rPr>
              <a:t>Enrollment Management</a:t>
            </a:r>
            <a:endParaRPr/>
          </a:p>
        </p:txBody>
      </p:sp>
      <p:sp>
        <p:nvSpPr>
          <p:cNvPr id="163" name="Google Shape;163;p7"/>
          <p:cNvSpPr txBox="1"/>
          <p:nvPr>
            <p:ph idx="1" type="body"/>
          </p:nvPr>
        </p:nvSpPr>
        <p:spPr>
          <a:xfrm>
            <a:off x="7214839" y="1977001"/>
            <a:ext cx="4093215" cy="437919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latin typeface="Open Sans"/>
                <a:ea typeface="Open Sans"/>
                <a:cs typeface="Open Sans"/>
                <a:sym typeface="Open Sans"/>
              </a:rPr>
              <a:t>Seven percent of the incoming students had a 4.0 GPA or higher. Seventy percent of our students were admitted through assured admittance with an </a:t>
            </a:r>
            <a:r>
              <a:rPr b="1" lang="en-US" sz="1700">
                <a:latin typeface="Open Sans"/>
                <a:ea typeface="Open Sans"/>
                <a:cs typeface="Open Sans"/>
                <a:sym typeface="Open Sans"/>
              </a:rPr>
              <a:t>average GPA of 3.5</a:t>
            </a:r>
            <a:r>
              <a:rPr lang="en-US" sz="1700">
                <a:latin typeface="Open Sans"/>
                <a:ea typeface="Open Sans"/>
                <a:cs typeface="Open Sans"/>
                <a:sym typeface="Open Sans"/>
              </a:rPr>
              <a:t>.  The remainder of the class was admitted through the Emerging Scholars Program.</a:t>
            </a:r>
            <a:endParaRPr/>
          </a:p>
          <a:p>
            <a:pPr indent="-228600" lvl="0" marL="228600" rtl="0" algn="l">
              <a:lnSpc>
                <a:spcPct val="90000"/>
              </a:lnSpc>
              <a:spcBef>
                <a:spcPts val="1000"/>
              </a:spcBef>
              <a:spcAft>
                <a:spcPts val="0"/>
              </a:spcAft>
              <a:buClr>
                <a:schemeClr val="dk1"/>
              </a:buClr>
              <a:buSzPts val="1700"/>
              <a:buChar char="•"/>
            </a:pPr>
            <a:r>
              <a:rPr lang="en-US" sz="1700">
                <a:latin typeface="Open Sans"/>
                <a:ea typeface="Open Sans"/>
                <a:cs typeface="Open Sans"/>
                <a:sym typeface="Open Sans"/>
              </a:rPr>
              <a:t>The result was an </a:t>
            </a:r>
            <a:r>
              <a:rPr b="1" lang="en-US" sz="1700">
                <a:latin typeface="Open Sans"/>
                <a:ea typeface="Open Sans"/>
                <a:cs typeface="Open Sans"/>
                <a:sym typeface="Open Sans"/>
              </a:rPr>
              <a:t>overall class GPA of 3.1 </a:t>
            </a:r>
            <a:r>
              <a:rPr lang="en-US" sz="1700">
                <a:latin typeface="Open Sans"/>
                <a:ea typeface="Open Sans"/>
                <a:cs typeface="Open Sans"/>
                <a:sym typeface="Open Sans"/>
              </a:rPr>
              <a:t>while serving an entering class that is 68% Pell Eligible. This is remarkable when compared to the incoming classes from recent years. </a:t>
            </a:r>
            <a:endParaRPr/>
          </a:p>
          <a:p>
            <a:pPr indent="-228600" lvl="0" marL="228600" rtl="0" algn="l">
              <a:lnSpc>
                <a:spcPct val="90000"/>
              </a:lnSpc>
              <a:spcBef>
                <a:spcPts val="1000"/>
              </a:spcBef>
              <a:spcAft>
                <a:spcPts val="0"/>
              </a:spcAft>
              <a:buClr>
                <a:schemeClr val="dk1"/>
              </a:buClr>
              <a:buSzPts val="1700"/>
              <a:buChar char="•"/>
            </a:pPr>
            <a:r>
              <a:rPr lang="en-US" sz="1700">
                <a:latin typeface="Open Sans"/>
                <a:ea typeface="Open Sans"/>
                <a:cs typeface="Open Sans"/>
                <a:sym typeface="Open Sans"/>
              </a:rPr>
              <a:t>Total fall enrollment: 839. Year-round enrollment: 1,237 students. </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8"/>
          <p:cNvSpPr txBox="1"/>
          <p:nvPr/>
        </p:nvSpPr>
        <p:spPr>
          <a:xfrm>
            <a:off x="379141" y="514108"/>
            <a:ext cx="4446340" cy="304723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rgbClr val="9F2743"/>
                </a:solidFill>
                <a:latin typeface="Play"/>
                <a:ea typeface="Play"/>
                <a:cs typeface="Play"/>
                <a:sym typeface="Play"/>
              </a:rPr>
              <a:t>Enrollment Management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800"/>
              <a:buFont typeface="Arial"/>
              <a:buNone/>
            </a:pPr>
            <a:r>
              <a:rPr b="1" i="0" lang="en-US" sz="2800" u="none" cap="none" strike="noStrike">
                <a:solidFill>
                  <a:srgbClr val="9F2743"/>
                </a:solidFill>
                <a:latin typeface="Arial"/>
                <a:ea typeface="Arial"/>
                <a:cs typeface="Arial"/>
                <a:sym typeface="Arial"/>
              </a:rPr>
              <a:t>Percent of Incoming Class with GPA 3.0 and Above, By Year</a:t>
            </a:r>
            <a:endParaRPr b="0" i="0" sz="2800" u="none" cap="none" strike="noStrike">
              <a:solidFill>
                <a:srgbClr val="9F2743"/>
              </a:solidFill>
              <a:latin typeface="Arial"/>
              <a:ea typeface="Arial"/>
              <a:cs typeface="Arial"/>
              <a:sym typeface="Arial"/>
            </a:endParaRPr>
          </a:p>
        </p:txBody>
      </p:sp>
      <p:grpSp>
        <p:nvGrpSpPr>
          <p:cNvPr id="170" name="Google Shape;170;p8"/>
          <p:cNvGrpSpPr/>
          <p:nvPr/>
        </p:nvGrpSpPr>
        <p:grpSpPr>
          <a:xfrm>
            <a:off x="-5025" y="6737718"/>
            <a:ext cx="12207200" cy="123363"/>
            <a:chOff x="-5025" y="6737718"/>
            <a:chExt cx="12207200" cy="123363"/>
          </a:xfrm>
        </p:grpSpPr>
        <p:sp>
          <p:nvSpPr>
            <p:cNvPr id="171" name="Google Shape;171;p8"/>
            <p:cNvSpPr/>
            <p:nvPr/>
          </p:nvSpPr>
          <p:spPr>
            <a:xfrm flipH="1" rot="5400000">
              <a:off x="6036894" y="695800"/>
              <a:ext cx="123362" cy="12207199"/>
            </a:xfrm>
            <a:prstGeom prst="rect">
              <a:avLst/>
            </a:prstGeom>
            <a:gradFill>
              <a:gsLst>
                <a:gs pos="0">
                  <a:schemeClr val="accent5"/>
                </a:gs>
                <a:gs pos="100000">
                  <a:schemeClr val="accent2"/>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8"/>
            <p:cNvSpPr/>
            <p:nvPr/>
          </p:nvSpPr>
          <p:spPr>
            <a:xfrm rot="-5400000">
              <a:off x="9176406" y="3835311"/>
              <a:ext cx="123362" cy="5928176"/>
            </a:xfrm>
            <a:prstGeom prst="rect">
              <a:avLst/>
            </a:prstGeom>
            <a:gradFill>
              <a:gsLst>
                <a:gs pos="0">
                  <a:srgbClr val="5B9BD5">
                    <a:alpha val="0"/>
                  </a:srgbClr>
                </a:gs>
                <a:gs pos="19000">
                  <a:srgbClr val="5B9BD5">
                    <a:alpha val="0"/>
                  </a:srgbClr>
                </a:gs>
                <a:gs pos="100000">
                  <a:srgbClr val="9CC2E5"/>
                </a:gs>
              </a:gsLst>
              <a:lin ang="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preencoded.png" id="173" name="Google Shape;173;p8"/>
          <p:cNvPicPr preferRelativeResize="0"/>
          <p:nvPr/>
        </p:nvPicPr>
        <p:blipFill rotWithShape="1">
          <a:blip r:embed="rId3">
            <a:alphaModFix/>
          </a:blip>
          <a:srcRect b="0" l="0" r="0" t="0"/>
          <a:stretch/>
        </p:blipFill>
        <p:spPr>
          <a:xfrm>
            <a:off x="5699810" y="876301"/>
            <a:ext cx="5095428" cy="5105400"/>
          </a:xfrm>
          <a:prstGeom prst="rect">
            <a:avLst/>
          </a:prstGeom>
          <a:noFill/>
          <a:ln>
            <a:noFill/>
          </a:ln>
        </p:spPr>
      </p:pic>
      <p:pic>
        <p:nvPicPr>
          <p:cNvPr descr="preencoded.png" id="174" name="Google Shape;174;p8"/>
          <p:cNvPicPr preferRelativeResize="0"/>
          <p:nvPr/>
        </p:nvPicPr>
        <p:blipFill rotWithShape="1">
          <a:blip r:embed="rId4">
            <a:alphaModFix/>
          </a:blip>
          <a:srcRect b="0" l="0" r="0" t="0"/>
          <a:stretch/>
        </p:blipFill>
        <p:spPr>
          <a:xfrm>
            <a:off x="7848964" y="876301"/>
            <a:ext cx="2951559" cy="5105400"/>
          </a:xfrm>
          <a:prstGeom prst="rect">
            <a:avLst/>
          </a:prstGeom>
          <a:noFill/>
          <a:ln>
            <a:noFill/>
          </a:ln>
        </p:spPr>
      </p:pic>
      <p:sp>
        <p:nvSpPr>
          <p:cNvPr id="175" name="Google Shape;175;p8"/>
          <p:cNvSpPr/>
          <p:nvPr/>
        </p:nvSpPr>
        <p:spPr>
          <a:xfrm>
            <a:off x="7719035" y="914473"/>
            <a:ext cx="471651" cy="219373"/>
          </a:xfrm>
          <a:prstGeom prst="rect">
            <a:avLst/>
          </a:prstGeom>
          <a:noFill/>
          <a:ln>
            <a:noFill/>
          </a:ln>
        </p:spPr>
        <p:txBody>
          <a:bodyPr anchorCtr="0" anchor="t" bIns="0" lIns="0" spcFirstLastPara="1" rIns="0" wrap="square" tIns="0">
            <a:noAutofit/>
          </a:bodyPr>
          <a:lstStyle/>
          <a:p>
            <a:pPr indent="0" lvl="0" marL="0" marR="0" rtl="0" algn="l">
              <a:lnSpc>
                <a:spcPct val="125997"/>
              </a:lnSpc>
              <a:spcBef>
                <a:spcPts val="0"/>
              </a:spcBef>
              <a:spcAft>
                <a:spcPts val="0"/>
              </a:spcAft>
              <a:buClr>
                <a:srgbClr val="000000"/>
              </a:buClr>
              <a:buSzPts val="1404"/>
              <a:buFont typeface="Arial"/>
              <a:buNone/>
            </a:pPr>
            <a:r>
              <a:rPr b="0" i="0" lang="en-US" sz="1404" u="none" cap="none" strike="noStrike">
                <a:solidFill>
                  <a:srgbClr val="000000"/>
                </a:solidFill>
                <a:latin typeface="Jost"/>
                <a:ea typeface="Jost"/>
                <a:cs typeface="Jost"/>
                <a:sym typeface="Jost"/>
              </a:rPr>
              <a:t>2023</a:t>
            </a:r>
            <a:endParaRPr b="0" i="0" sz="1800" u="none" cap="none" strike="noStrike">
              <a:solidFill>
                <a:schemeClr val="dk1"/>
              </a:solidFill>
              <a:latin typeface="Calibri"/>
              <a:ea typeface="Calibri"/>
              <a:cs typeface="Calibri"/>
              <a:sym typeface="Calibri"/>
            </a:endParaRPr>
          </a:p>
        </p:txBody>
      </p:sp>
      <p:sp>
        <p:nvSpPr>
          <p:cNvPr id="176" name="Google Shape;176;p8"/>
          <p:cNvSpPr/>
          <p:nvPr/>
        </p:nvSpPr>
        <p:spPr>
          <a:xfrm>
            <a:off x="7522363" y="5666190"/>
            <a:ext cx="309116" cy="179487"/>
          </a:xfrm>
          <a:prstGeom prst="rect">
            <a:avLst/>
          </a:prstGeom>
          <a:noFill/>
          <a:ln>
            <a:noFill/>
          </a:ln>
        </p:spPr>
        <p:txBody>
          <a:bodyPr anchorCtr="0" anchor="t" bIns="0" lIns="0" spcFirstLastPara="1" rIns="0" wrap="square" tIns="0">
            <a:noAutofit/>
          </a:bodyPr>
          <a:lstStyle/>
          <a:p>
            <a:pPr indent="0" lvl="0" marL="0" marR="0" rtl="0" algn="ctr">
              <a:lnSpc>
                <a:spcPct val="126001"/>
              </a:lnSpc>
              <a:spcBef>
                <a:spcPts val="0"/>
              </a:spcBef>
              <a:spcAft>
                <a:spcPts val="0"/>
              </a:spcAft>
              <a:buClr>
                <a:srgbClr val="000000"/>
              </a:buClr>
              <a:buSzPts val="1123"/>
              <a:buFont typeface="Arial"/>
              <a:buNone/>
            </a:pPr>
            <a:r>
              <a:rPr b="0" i="0" lang="en-US" sz="1123" u="none" cap="none" strike="noStrike">
                <a:solidFill>
                  <a:srgbClr val="000000"/>
                </a:solidFill>
                <a:latin typeface="Jost"/>
                <a:ea typeface="Jost"/>
                <a:cs typeface="Jost"/>
                <a:sym typeface="Jost"/>
              </a:rPr>
              <a:t>70%</a:t>
            </a:r>
            <a:endParaRPr b="0" i="0" sz="1800" u="none" cap="none" strike="noStrike">
              <a:solidFill>
                <a:schemeClr val="dk1"/>
              </a:solidFill>
              <a:latin typeface="Calibri"/>
              <a:ea typeface="Calibri"/>
              <a:cs typeface="Calibri"/>
              <a:sym typeface="Calibri"/>
            </a:endParaRPr>
          </a:p>
        </p:txBody>
      </p:sp>
      <p:pic>
        <p:nvPicPr>
          <p:cNvPr descr="preencoded.png" id="177" name="Google Shape;177;p8"/>
          <p:cNvPicPr preferRelativeResize="0"/>
          <p:nvPr/>
        </p:nvPicPr>
        <p:blipFill rotWithShape="1">
          <a:blip r:embed="rId5">
            <a:alphaModFix/>
          </a:blip>
          <a:srcRect b="0" l="0" r="0" t="0"/>
          <a:stretch/>
        </p:blipFill>
        <p:spPr>
          <a:xfrm>
            <a:off x="6098670" y="1275161"/>
            <a:ext cx="4297710" cy="4297710"/>
          </a:xfrm>
          <a:prstGeom prst="rect">
            <a:avLst/>
          </a:prstGeom>
          <a:noFill/>
          <a:ln>
            <a:noFill/>
          </a:ln>
        </p:spPr>
      </p:pic>
      <p:pic>
        <p:nvPicPr>
          <p:cNvPr descr="preencoded.png" id="178" name="Google Shape;178;p8"/>
          <p:cNvPicPr preferRelativeResize="0"/>
          <p:nvPr/>
        </p:nvPicPr>
        <p:blipFill rotWithShape="1">
          <a:blip r:embed="rId6">
            <a:alphaModFix/>
          </a:blip>
          <a:srcRect b="0" l="0" r="0" t="0"/>
          <a:stretch/>
        </p:blipFill>
        <p:spPr>
          <a:xfrm>
            <a:off x="8247524" y="1275161"/>
            <a:ext cx="2153841" cy="2034182"/>
          </a:xfrm>
          <a:prstGeom prst="rect">
            <a:avLst/>
          </a:prstGeom>
          <a:noFill/>
          <a:ln>
            <a:noFill/>
          </a:ln>
        </p:spPr>
      </p:pic>
      <p:sp>
        <p:nvSpPr>
          <p:cNvPr id="179" name="Google Shape;179;p8"/>
          <p:cNvSpPr/>
          <p:nvPr/>
        </p:nvSpPr>
        <p:spPr>
          <a:xfrm>
            <a:off x="7719035" y="1313333"/>
            <a:ext cx="471651" cy="219373"/>
          </a:xfrm>
          <a:prstGeom prst="rect">
            <a:avLst/>
          </a:prstGeom>
          <a:noFill/>
          <a:ln>
            <a:noFill/>
          </a:ln>
        </p:spPr>
        <p:txBody>
          <a:bodyPr anchorCtr="0" anchor="t" bIns="0" lIns="0" spcFirstLastPara="1" rIns="0" wrap="square" tIns="0">
            <a:noAutofit/>
          </a:bodyPr>
          <a:lstStyle/>
          <a:p>
            <a:pPr indent="0" lvl="0" marL="0" marR="0" rtl="0" algn="l">
              <a:lnSpc>
                <a:spcPct val="125997"/>
              </a:lnSpc>
              <a:spcBef>
                <a:spcPts val="0"/>
              </a:spcBef>
              <a:spcAft>
                <a:spcPts val="0"/>
              </a:spcAft>
              <a:buClr>
                <a:srgbClr val="000000"/>
              </a:buClr>
              <a:buSzPts val="1404"/>
              <a:buFont typeface="Arial"/>
              <a:buNone/>
            </a:pPr>
            <a:r>
              <a:rPr b="0" i="0" lang="en-US" sz="1404" u="none" cap="none" strike="noStrike">
                <a:solidFill>
                  <a:srgbClr val="000000"/>
                </a:solidFill>
                <a:latin typeface="Jost"/>
                <a:ea typeface="Jost"/>
                <a:cs typeface="Jost"/>
                <a:sym typeface="Jost"/>
              </a:rPr>
              <a:t>2022</a:t>
            </a:r>
            <a:endParaRPr b="0" i="0" sz="1800" u="none" cap="none" strike="noStrike">
              <a:solidFill>
                <a:schemeClr val="dk1"/>
              </a:solidFill>
              <a:latin typeface="Calibri"/>
              <a:ea typeface="Calibri"/>
              <a:cs typeface="Calibri"/>
              <a:sym typeface="Calibri"/>
            </a:endParaRPr>
          </a:p>
        </p:txBody>
      </p:sp>
      <p:sp>
        <p:nvSpPr>
          <p:cNvPr id="180" name="Google Shape;180;p8"/>
          <p:cNvSpPr/>
          <p:nvPr/>
        </p:nvSpPr>
        <p:spPr>
          <a:xfrm>
            <a:off x="10090886" y="3410715"/>
            <a:ext cx="309116" cy="179487"/>
          </a:xfrm>
          <a:prstGeom prst="rect">
            <a:avLst/>
          </a:prstGeom>
          <a:noFill/>
          <a:ln>
            <a:noFill/>
          </a:ln>
        </p:spPr>
        <p:txBody>
          <a:bodyPr anchorCtr="0" anchor="t" bIns="0" lIns="0" spcFirstLastPara="1" rIns="0" wrap="square" tIns="0">
            <a:noAutofit/>
          </a:bodyPr>
          <a:lstStyle/>
          <a:p>
            <a:pPr indent="0" lvl="0" marL="0" marR="0" rtl="0" algn="ctr">
              <a:lnSpc>
                <a:spcPct val="126001"/>
              </a:lnSpc>
              <a:spcBef>
                <a:spcPts val="0"/>
              </a:spcBef>
              <a:spcAft>
                <a:spcPts val="0"/>
              </a:spcAft>
              <a:buClr>
                <a:srgbClr val="000000"/>
              </a:buClr>
              <a:buSzPts val="1123"/>
              <a:buFont typeface="Arial"/>
              <a:buNone/>
            </a:pPr>
            <a:r>
              <a:rPr b="0" i="0" lang="en-US" sz="1123" u="none" cap="none" strike="noStrike">
                <a:solidFill>
                  <a:srgbClr val="000000"/>
                </a:solidFill>
                <a:latin typeface="Jost"/>
                <a:ea typeface="Jost"/>
                <a:cs typeface="Jost"/>
                <a:sym typeface="Jost"/>
              </a:rPr>
              <a:t>32%</a:t>
            </a:r>
            <a:endParaRPr b="0" i="0" sz="1800" u="none" cap="none" strike="noStrike">
              <a:solidFill>
                <a:schemeClr val="dk1"/>
              </a:solidFill>
              <a:latin typeface="Calibri"/>
              <a:ea typeface="Calibri"/>
              <a:cs typeface="Calibri"/>
              <a:sym typeface="Calibri"/>
            </a:endParaRPr>
          </a:p>
        </p:txBody>
      </p:sp>
      <p:pic>
        <p:nvPicPr>
          <p:cNvPr descr="preencoded.png" id="181" name="Google Shape;181;p8"/>
          <p:cNvPicPr preferRelativeResize="0"/>
          <p:nvPr/>
        </p:nvPicPr>
        <p:blipFill rotWithShape="1">
          <a:blip r:embed="rId7">
            <a:alphaModFix/>
          </a:blip>
          <a:srcRect b="0" l="0" r="0" t="0"/>
          <a:stretch/>
        </p:blipFill>
        <p:spPr>
          <a:xfrm>
            <a:off x="6497529" y="1674020"/>
            <a:ext cx="3499991" cy="3509963"/>
          </a:xfrm>
          <a:prstGeom prst="rect">
            <a:avLst/>
          </a:prstGeom>
          <a:noFill/>
          <a:ln>
            <a:noFill/>
          </a:ln>
        </p:spPr>
      </p:pic>
      <p:pic>
        <p:nvPicPr>
          <p:cNvPr descr="preencoded.png" id="182" name="Google Shape;182;p8"/>
          <p:cNvPicPr preferRelativeResize="0"/>
          <p:nvPr/>
        </p:nvPicPr>
        <p:blipFill rotWithShape="1">
          <a:blip r:embed="rId8">
            <a:alphaModFix/>
          </a:blip>
          <a:srcRect b="0" l="0" r="0" t="0"/>
          <a:stretch/>
        </p:blipFill>
        <p:spPr>
          <a:xfrm>
            <a:off x="8247524" y="1674020"/>
            <a:ext cx="1754981" cy="1814810"/>
          </a:xfrm>
          <a:prstGeom prst="rect">
            <a:avLst/>
          </a:prstGeom>
          <a:noFill/>
          <a:ln>
            <a:noFill/>
          </a:ln>
        </p:spPr>
      </p:pic>
      <p:sp>
        <p:nvSpPr>
          <p:cNvPr id="183" name="Google Shape;183;p8"/>
          <p:cNvSpPr/>
          <p:nvPr/>
        </p:nvSpPr>
        <p:spPr>
          <a:xfrm>
            <a:off x="7738978" y="1712193"/>
            <a:ext cx="449714" cy="219373"/>
          </a:xfrm>
          <a:prstGeom prst="rect">
            <a:avLst/>
          </a:prstGeom>
          <a:noFill/>
          <a:ln>
            <a:noFill/>
          </a:ln>
        </p:spPr>
        <p:txBody>
          <a:bodyPr anchorCtr="0" anchor="t" bIns="0" lIns="0" spcFirstLastPara="1" rIns="0" wrap="square" tIns="0">
            <a:noAutofit/>
          </a:bodyPr>
          <a:lstStyle/>
          <a:p>
            <a:pPr indent="0" lvl="0" marL="0" marR="0" rtl="0" algn="l">
              <a:lnSpc>
                <a:spcPct val="125997"/>
              </a:lnSpc>
              <a:spcBef>
                <a:spcPts val="0"/>
              </a:spcBef>
              <a:spcAft>
                <a:spcPts val="0"/>
              </a:spcAft>
              <a:buClr>
                <a:srgbClr val="000000"/>
              </a:buClr>
              <a:buSzPts val="1404"/>
              <a:buFont typeface="Arial"/>
              <a:buNone/>
            </a:pPr>
            <a:r>
              <a:rPr b="0" i="0" lang="en-US" sz="1404" u="none" cap="none" strike="noStrike">
                <a:solidFill>
                  <a:srgbClr val="000000"/>
                </a:solidFill>
                <a:latin typeface="Jost"/>
                <a:ea typeface="Jost"/>
                <a:cs typeface="Jost"/>
                <a:sym typeface="Jost"/>
              </a:rPr>
              <a:t>2021</a:t>
            </a:r>
            <a:endParaRPr b="0" i="0" sz="1800" u="none" cap="none" strike="noStrike">
              <a:solidFill>
                <a:schemeClr val="dk1"/>
              </a:solidFill>
              <a:latin typeface="Calibri"/>
              <a:ea typeface="Calibri"/>
              <a:cs typeface="Calibri"/>
              <a:sym typeface="Calibri"/>
            </a:endParaRPr>
          </a:p>
        </p:txBody>
      </p:sp>
      <p:sp>
        <p:nvSpPr>
          <p:cNvPr id="184" name="Google Shape;184;p8"/>
          <p:cNvSpPr/>
          <p:nvPr/>
        </p:nvSpPr>
        <p:spPr>
          <a:xfrm>
            <a:off x="9673948" y="3585618"/>
            <a:ext cx="309116" cy="179487"/>
          </a:xfrm>
          <a:prstGeom prst="rect">
            <a:avLst/>
          </a:prstGeom>
          <a:noFill/>
          <a:ln>
            <a:noFill/>
          </a:ln>
        </p:spPr>
        <p:txBody>
          <a:bodyPr anchorCtr="0" anchor="t" bIns="0" lIns="0" spcFirstLastPara="1" rIns="0" wrap="square" tIns="0">
            <a:noAutofit/>
          </a:bodyPr>
          <a:lstStyle/>
          <a:p>
            <a:pPr indent="0" lvl="0" marL="0" marR="0" rtl="0" algn="ctr">
              <a:lnSpc>
                <a:spcPct val="126001"/>
              </a:lnSpc>
              <a:spcBef>
                <a:spcPts val="0"/>
              </a:spcBef>
              <a:spcAft>
                <a:spcPts val="0"/>
              </a:spcAft>
              <a:buClr>
                <a:srgbClr val="000000"/>
              </a:buClr>
              <a:buSzPts val="1123"/>
              <a:buFont typeface="Arial"/>
              <a:buNone/>
            </a:pPr>
            <a:r>
              <a:rPr b="0" i="0" lang="en-US" sz="1123" u="none" cap="none" strike="noStrike">
                <a:solidFill>
                  <a:srgbClr val="000000"/>
                </a:solidFill>
                <a:latin typeface="Jost"/>
                <a:ea typeface="Jost"/>
                <a:cs typeface="Jost"/>
                <a:sym typeface="Jost"/>
              </a:rPr>
              <a:t>34%</a:t>
            </a:r>
            <a:endParaRPr b="0" i="0" sz="1800" u="none" cap="none" strike="noStrike">
              <a:solidFill>
                <a:schemeClr val="dk1"/>
              </a:solidFill>
              <a:latin typeface="Calibri"/>
              <a:ea typeface="Calibri"/>
              <a:cs typeface="Calibri"/>
              <a:sym typeface="Calibri"/>
            </a:endParaRPr>
          </a:p>
        </p:txBody>
      </p:sp>
      <p:pic>
        <p:nvPicPr>
          <p:cNvPr descr="preencoded.png" id="185" name="Google Shape;185;p8"/>
          <p:cNvPicPr preferRelativeResize="0"/>
          <p:nvPr/>
        </p:nvPicPr>
        <p:blipFill rotWithShape="1">
          <a:blip r:embed="rId9">
            <a:alphaModFix/>
          </a:blip>
          <a:srcRect b="0" l="0" r="0" t="0"/>
          <a:stretch/>
        </p:blipFill>
        <p:spPr>
          <a:xfrm>
            <a:off x="6896388" y="2072879"/>
            <a:ext cx="2712243" cy="2712243"/>
          </a:xfrm>
          <a:prstGeom prst="rect">
            <a:avLst/>
          </a:prstGeom>
          <a:noFill/>
          <a:ln>
            <a:noFill/>
          </a:ln>
        </p:spPr>
      </p:pic>
      <p:pic>
        <p:nvPicPr>
          <p:cNvPr descr="preencoded.png" id="186" name="Google Shape;186;p8"/>
          <p:cNvPicPr preferRelativeResize="0"/>
          <p:nvPr/>
        </p:nvPicPr>
        <p:blipFill rotWithShape="1">
          <a:blip r:embed="rId10">
            <a:alphaModFix/>
          </a:blip>
          <a:srcRect b="0" l="0" r="0" t="0"/>
          <a:stretch/>
        </p:blipFill>
        <p:spPr>
          <a:xfrm>
            <a:off x="8247524" y="2072879"/>
            <a:ext cx="1326207" cy="1146720"/>
          </a:xfrm>
          <a:prstGeom prst="rect">
            <a:avLst/>
          </a:prstGeom>
          <a:noFill/>
          <a:ln>
            <a:noFill/>
          </a:ln>
        </p:spPr>
      </p:pic>
      <p:sp>
        <p:nvSpPr>
          <p:cNvPr id="187" name="Google Shape;187;p8"/>
          <p:cNvSpPr/>
          <p:nvPr/>
        </p:nvSpPr>
        <p:spPr>
          <a:xfrm>
            <a:off x="7719035" y="2111051"/>
            <a:ext cx="471651" cy="219373"/>
          </a:xfrm>
          <a:prstGeom prst="rect">
            <a:avLst/>
          </a:prstGeom>
          <a:noFill/>
          <a:ln>
            <a:noFill/>
          </a:ln>
        </p:spPr>
        <p:txBody>
          <a:bodyPr anchorCtr="0" anchor="t" bIns="0" lIns="0" spcFirstLastPara="1" rIns="0" wrap="square" tIns="0">
            <a:noAutofit/>
          </a:bodyPr>
          <a:lstStyle/>
          <a:p>
            <a:pPr indent="0" lvl="0" marL="0" marR="0" rtl="0" algn="l">
              <a:lnSpc>
                <a:spcPct val="125997"/>
              </a:lnSpc>
              <a:spcBef>
                <a:spcPts val="0"/>
              </a:spcBef>
              <a:spcAft>
                <a:spcPts val="0"/>
              </a:spcAft>
              <a:buClr>
                <a:srgbClr val="000000"/>
              </a:buClr>
              <a:buSzPts val="1404"/>
              <a:buFont typeface="Arial"/>
              <a:buNone/>
            </a:pPr>
            <a:r>
              <a:rPr b="0" i="0" lang="en-US" sz="1404" u="none" cap="none" strike="noStrike">
                <a:solidFill>
                  <a:srgbClr val="000000"/>
                </a:solidFill>
                <a:latin typeface="Jost"/>
                <a:ea typeface="Jost"/>
                <a:cs typeface="Jost"/>
                <a:sym typeface="Jost"/>
              </a:rPr>
              <a:t>2020</a:t>
            </a:r>
            <a:endParaRPr b="0" i="0" sz="1800" u="none" cap="none" strike="noStrike">
              <a:solidFill>
                <a:schemeClr val="dk1"/>
              </a:solidFill>
              <a:latin typeface="Calibri"/>
              <a:ea typeface="Calibri"/>
              <a:cs typeface="Calibri"/>
              <a:sym typeface="Calibri"/>
            </a:endParaRPr>
          </a:p>
        </p:txBody>
      </p:sp>
      <p:sp>
        <p:nvSpPr>
          <p:cNvPr id="188" name="Google Shape;188;p8"/>
          <p:cNvSpPr/>
          <p:nvPr/>
        </p:nvSpPr>
        <p:spPr>
          <a:xfrm>
            <a:off x="9293652" y="3290998"/>
            <a:ext cx="309116" cy="179487"/>
          </a:xfrm>
          <a:prstGeom prst="rect">
            <a:avLst/>
          </a:prstGeom>
          <a:noFill/>
          <a:ln>
            <a:noFill/>
          </a:ln>
        </p:spPr>
        <p:txBody>
          <a:bodyPr anchorCtr="0" anchor="t" bIns="0" lIns="0" spcFirstLastPara="1" rIns="0" wrap="square" tIns="0">
            <a:noAutofit/>
          </a:bodyPr>
          <a:lstStyle/>
          <a:p>
            <a:pPr indent="0" lvl="0" marL="0" marR="0" rtl="0" algn="ctr">
              <a:lnSpc>
                <a:spcPct val="126001"/>
              </a:lnSpc>
              <a:spcBef>
                <a:spcPts val="0"/>
              </a:spcBef>
              <a:spcAft>
                <a:spcPts val="0"/>
              </a:spcAft>
              <a:buClr>
                <a:srgbClr val="000000"/>
              </a:buClr>
              <a:buSzPts val="1123"/>
              <a:buFont typeface="Arial"/>
              <a:buNone/>
            </a:pPr>
            <a:r>
              <a:rPr b="0" i="0" lang="en-US" sz="1123" u="none" cap="none" strike="noStrike">
                <a:solidFill>
                  <a:srgbClr val="000000"/>
                </a:solidFill>
                <a:latin typeface="Jost"/>
                <a:ea typeface="Jost"/>
                <a:cs typeface="Jost"/>
                <a:sym typeface="Jost"/>
              </a:rPr>
              <a:t>29%</a:t>
            </a:r>
            <a:endParaRPr b="0" i="0" sz="1800" u="none" cap="none" strike="noStrike">
              <a:solidFill>
                <a:schemeClr val="dk1"/>
              </a:solidFill>
              <a:latin typeface="Calibri"/>
              <a:ea typeface="Calibri"/>
              <a:cs typeface="Calibri"/>
              <a:sym typeface="Calibri"/>
            </a:endParaRPr>
          </a:p>
        </p:txBody>
      </p:sp>
      <p:pic>
        <p:nvPicPr>
          <p:cNvPr descr="preencoded.png" id="189" name="Google Shape;189;p8"/>
          <p:cNvPicPr preferRelativeResize="0"/>
          <p:nvPr/>
        </p:nvPicPr>
        <p:blipFill rotWithShape="1">
          <a:blip r:embed="rId11">
            <a:alphaModFix/>
          </a:blip>
          <a:srcRect b="0" l="0" r="0" t="0"/>
          <a:stretch/>
        </p:blipFill>
        <p:spPr>
          <a:xfrm>
            <a:off x="7295247" y="2471738"/>
            <a:ext cx="1904553" cy="1904553"/>
          </a:xfrm>
          <a:prstGeom prst="rect">
            <a:avLst/>
          </a:prstGeom>
          <a:noFill/>
          <a:ln>
            <a:noFill/>
          </a:ln>
        </p:spPr>
      </p:pic>
      <p:pic>
        <p:nvPicPr>
          <p:cNvPr descr="preencoded.png" id="190" name="Google Shape;190;p8"/>
          <p:cNvPicPr preferRelativeResize="0"/>
          <p:nvPr/>
        </p:nvPicPr>
        <p:blipFill rotWithShape="1">
          <a:blip r:embed="rId12">
            <a:alphaModFix/>
          </a:blip>
          <a:srcRect b="0" l="0" r="0" t="0"/>
          <a:stretch/>
        </p:blipFill>
        <p:spPr>
          <a:xfrm>
            <a:off x="8247524" y="2471738"/>
            <a:ext cx="957262" cy="1116806"/>
          </a:xfrm>
          <a:prstGeom prst="rect">
            <a:avLst/>
          </a:prstGeom>
          <a:noFill/>
          <a:ln>
            <a:noFill/>
          </a:ln>
        </p:spPr>
      </p:pic>
      <p:sp>
        <p:nvSpPr>
          <p:cNvPr id="191" name="Google Shape;191;p8"/>
          <p:cNvSpPr/>
          <p:nvPr/>
        </p:nvSpPr>
        <p:spPr>
          <a:xfrm>
            <a:off x="7738978" y="2509911"/>
            <a:ext cx="449714" cy="219373"/>
          </a:xfrm>
          <a:prstGeom prst="rect">
            <a:avLst/>
          </a:prstGeom>
          <a:noFill/>
          <a:ln>
            <a:noFill/>
          </a:ln>
        </p:spPr>
        <p:txBody>
          <a:bodyPr anchorCtr="0" anchor="t" bIns="0" lIns="0" spcFirstLastPara="1" rIns="0" wrap="square" tIns="0">
            <a:noAutofit/>
          </a:bodyPr>
          <a:lstStyle/>
          <a:p>
            <a:pPr indent="0" lvl="0" marL="0" marR="0" rtl="0" algn="l">
              <a:lnSpc>
                <a:spcPct val="125997"/>
              </a:lnSpc>
              <a:spcBef>
                <a:spcPts val="0"/>
              </a:spcBef>
              <a:spcAft>
                <a:spcPts val="0"/>
              </a:spcAft>
              <a:buClr>
                <a:srgbClr val="000000"/>
              </a:buClr>
              <a:buSzPts val="1404"/>
              <a:buFont typeface="Arial"/>
              <a:buNone/>
            </a:pPr>
            <a:r>
              <a:rPr b="0" i="0" lang="en-US" sz="1404" u="none" cap="none" strike="noStrike">
                <a:solidFill>
                  <a:srgbClr val="000000"/>
                </a:solidFill>
                <a:latin typeface="Jost"/>
                <a:ea typeface="Jost"/>
                <a:cs typeface="Jost"/>
                <a:sym typeface="Jost"/>
              </a:rPr>
              <a:t>2019</a:t>
            </a:r>
            <a:endParaRPr b="0" i="0" sz="1800" u="none" cap="none" strike="noStrike">
              <a:solidFill>
                <a:schemeClr val="dk1"/>
              </a:solidFill>
              <a:latin typeface="Calibri"/>
              <a:ea typeface="Calibri"/>
              <a:cs typeface="Calibri"/>
              <a:sym typeface="Calibri"/>
            </a:endParaRPr>
          </a:p>
        </p:txBody>
      </p:sp>
      <p:sp>
        <p:nvSpPr>
          <p:cNvPr id="192" name="Google Shape;192;p8"/>
          <p:cNvSpPr/>
          <p:nvPr/>
        </p:nvSpPr>
        <p:spPr>
          <a:xfrm>
            <a:off x="8830488" y="3665137"/>
            <a:ext cx="299145" cy="179487"/>
          </a:xfrm>
          <a:prstGeom prst="rect">
            <a:avLst/>
          </a:prstGeom>
          <a:noFill/>
          <a:ln>
            <a:noFill/>
          </a:ln>
        </p:spPr>
        <p:txBody>
          <a:bodyPr anchorCtr="0" anchor="t" bIns="0" lIns="0" spcFirstLastPara="1" rIns="0" wrap="square" tIns="0">
            <a:noAutofit/>
          </a:bodyPr>
          <a:lstStyle/>
          <a:p>
            <a:pPr indent="0" lvl="0" marL="0" marR="0" rtl="0" algn="ctr">
              <a:lnSpc>
                <a:spcPct val="126001"/>
              </a:lnSpc>
              <a:spcBef>
                <a:spcPts val="0"/>
              </a:spcBef>
              <a:spcAft>
                <a:spcPts val="0"/>
              </a:spcAft>
              <a:buClr>
                <a:srgbClr val="000000"/>
              </a:buClr>
              <a:buSzPts val="1123"/>
              <a:buFont typeface="Arial"/>
              <a:buNone/>
            </a:pPr>
            <a:r>
              <a:rPr b="0" i="0" lang="en-US" sz="1123" u="none" cap="none" strike="noStrike">
                <a:solidFill>
                  <a:srgbClr val="000000"/>
                </a:solidFill>
                <a:latin typeface="Jost"/>
                <a:ea typeface="Jost"/>
                <a:cs typeface="Jost"/>
                <a:sym typeface="Jost"/>
              </a:rPr>
              <a:t>37%</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2024-01-08T22:44:59Z</dcterms:created>
  <dc:creator>Leslie Blair</dc:creator>
</cp:coreProperties>
</file>